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1"/>
  </p:notesMasterIdLst>
  <p:sldIdLst>
    <p:sldId id="256" r:id="rId2"/>
    <p:sldId id="289" r:id="rId3"/>
    <p:sldId id="317" r:id="rId4"/>
    <p:sldId id="318" r:id="rId5"/>
    <p:sldId id="319" r:id="rId6"/>
    <p:sldId id="320" r:id="rId7"/>
    <p:sldId id="321" r:id="rId8"/>
    <p:sldId id="322" r:id="rId9"/>
    <p:sldId id="323" r:id="rId10"/>
    <p:sldId id="324" r:id="rId11"/>
    <p:sldId id="325" r:id="rId12"/>
    <p:sldId id="327" r:id="rId13"/>
    <p:sldId id="328" r:id="rId14"/>
    <p:sldId id="329" r:id="rId15"/>
    <p:sldId id="330" r:id="rId16"/>
    <p:sldId id="331" r:id="rId17"/>
    <p:sldId id="326"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1" r:id="rId37"/>
    <p:sldId id="352" r:id="rId38"/>
    <p:sldId id="353" r:id="rId39"/>
    <p:sldId id="354" r:id="rId40"/>
    <p:sldId id="350"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5" r:id="rId61"/>
    <p:sldId id="376" r:id="rId62"/>
    <p:sldId id="374"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396" r:id="rId83"/>
    <p:sldId id="397" r:id="rId84"/>
    <p:sldId id="398"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2" r:id="rId99"/>
    <p:sldId id="31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94136"/>
  </p:normalViewPr>
  <p:slideViewPr>
    <p:cSldViewPr snapToGrid="0" snapToObjects="1">
      <p:cViewPr varScale="1">
        <p:scale>
          <a:sx n="102" d="100"/>
          <a:sy n="102" d="100"/>
        </p:scale>
        <p:origin x="1576" y="184"/>
      </p:cViewPr>
      <p:guideLst/>
    </p:cSldViewPr>
  </p:slideViewPr>
  <p:outlineViewPr>
    <p:cViewPr>
      <p:scale>
        <a:sx n="33" d="100"/>
        <a:sy n="33" d="100"/>
      </p:scale>
      <p:origin x="0" y="-139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7FA8E-7316-504B-A286-B66A13F669AD}"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9DA9D-6503-1B4B-B17C-CD2E926B99D5}" type="slidenum">
              <a:rPr lang="en-US" smtClean="0"/>
              <a:t>‹#›</a:t>
            </a:fld>
            <a:endParaRPr lang="en-US"/>
          </a:p>
        </p:txBody>
      </p:sp>
    </p:spTree>
    <p:extLst>
      <p:ext uri="{BB962C8B-B14F-4D97-AF65-F5344CB8AC3E}">
        <p14:creationId xmlns:p14="http://schemas.microsoft.com/office/powerpoint/2010/main" val="2645607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2</a:t>
            </a:fld>
            <a:endParaRPr lang="en-US"/>
          </a:p>
        </p:txBody>
      </p:sp>
    </p:spTree>
    <p:extLst>
      <p:ext uri="{BB962C8B-B14F-4D97-AF65-F5344CB8AC3E}">
        <p14:creationId xmlns:p14="http://schemas.microsoft.com/office/powerpoint/2010/main" val="401110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14</a:t>
            </a:fld>
            <a:endParaRPr lang="en-US"/>
          </a:p>
        </p:txBody>
      </p:sp>
    </p:spTree>
    <p:extLst>
      <p:ext uri="{BB962C8B-B14F-4D97-AF65-F5344CB8AC3E}">
        <p14:creationId xmlns:p14="http://schemas.microsoft.com/office/powerpoint/2010/main" val="71116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15</a:t>
            </a:fld>
            <a:endParaRPr lang="en-US"/>
          </a:p>
        </p:txBody>
      </p:sp>
    </p:spTree>
    <p:extLst>
      <p:ext uri="{BB962C8B-B14F-4D97-AF65-F5344CB8AC3E}">
        <p14:creationId xmlns:p14="http://schemas.microsoft.com/office/powerpoint/2010/main" val="113466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16</a:t>
            </a:fld>
            <a:endParaRPr lang="en-US"/>
          </a:p>
        </p:txBody>
      </p:sp>
    </p:spTree>
    <p:extLst>
      <p:ext uri="{BB962C8B-B14F-4D97-AF65-F5344CB8AC3E}">
        <p14:creationId xmlns:p14="http://schemas.microsoft.com/office/powerpoint/2010/main" val="2059747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30</a:t>
            </a:fld>
            <a:endParaRPr lang="en-US"/>
          </a:p>
        </p:txBody>
      </p:sp>
    </p:spTree>
    <p:extLst>
      <p:ext uri="{BB962C8B-B14F-4D97-AF65-F5344CB8AC3E}">
        <p14:creationId xmlns:p14="http://schemas.microsoft.com/office/powerpoint/2010/main" val="350560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32</a:t>
            </a:fld>
            <a:endParaRPr lang="en-US"/>
          </a:p>
        </p:txBody>
      </p:sp>
    </p:spTree>
    <p:extLst>
      <p:ext uri="{BB962C8B-B14F-4D97-AF65-F5344CB8AC3E}">
        <p14:creationId xmlns:p14="http://schemas.microsoft.com/office/powerpoint/2010/main" val="39383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34</a:t>
            </a:fld>
            <a:endParaRPr lang="en-US"/>
          </a:p>
        </p:txBody>
      </p:sp>
    </p:spTree>
    <p:extLst>
      <p:ext uri="{BB962C8B-B14F-4D97-AF65-F5344CB8AC3E}">
        <p14:creationId xmlns:p14="http://schemas.microsoft.com/office/powerpoint/2010/main" val="3831382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36</a:t>
            </a:fld>
            <a:endParaRPr lang="en-US"/>
          </a:p>
        </p:txBody>
      </p:sp>
    </p:spTree>
    <p:extLst>
      <p:ext uri="{BB962C8B-B14F-4D97-AF65-F5344CB8AC3E}">
        <p14:creationId xmlns:p14="http://schemas.microsoft.com/office/powerpoint/2010/main" val="354469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37</a:t>
            </a:fld>
            <a:endParaRPr lang="en-US"/>
          </a:p>
        </p:txBody>
      </p:sp>
    </p:spTree>
    <p:extLst>
      <p:ext uri="{BB962C8B-B14F-4D97-AF65-F5344CB8AC3E}">
        <p14:creationId xmlns:p14="http://schemas.microsoft.com/office/powerpoint/2010/main" val="1366813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39</a:t>
            </a:fld>
            <a:endParaRPr lang="en-US"/>
          </a:p>
        </p:txBody>
      </p:sp>
    </p:spTree>
    <p:extLst>
      <p:ext uri="{BB962C8B-B14F-4D97-AF65-F5344CB8AC3E}">
        <p14:creationId xmlns:p14="http://schemas.microsoft.com/office/powerpoint/2010/main" val="872099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40</a:t>
            </a:fld>
            <a:endParaRPr lang="en-US"/>
          </a:p>
        </p:txBody>
      </p:sp>
    </p:spTree>
    <p:extLst>
      <p:ext uri="{BB962C8B-B14F-4D97-AF65-F5344CB8AC3E}">
        <p14:creationId xmlns:p14="http://schemas.microsoft.com/office/powerpoint/2010/main" val="469274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3</a:t>
            </a:fld>
            <a:endParaRPr lang="en-US"/>
          </a:p>
        </p:txBody>
      </p:sp>
    </p:spTree>
    <p:extLst>
      <p:ext uri="{BB962C8B-B14F-4D97-AF65-F5344CB8AC3E}">
        <p14:creationId xmlns:p14="http://schemas.microsoft.com/office/powerpoint/2010/main" val="177227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44</a:t>
            </a:fld>
            <a:endParaRPr lang="en-US"/>
          </a:p>
        </p:txBody>
      </p:sp>
    </p:spTree>
    <p:extLst>
      <p:ext uri="{BB962C8B-B14F-4D97-AF65-F5344CB8AC3E}">
        <p14:creationId xmlns:p14="http://schemas.microsoft.com/office/powerpoint/2010/main" val="2213459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47</a:t>
            </a:fld>
            <a:endParaRPr lang="en-US"/>
          </a:p>
        </p:txBody>
      </p:sp>
    </p:spTree>
    <p:extLst>
      <p:ext uri="{BB962C8B-B14F-4D97-AF65-F5344CB8AC3E}">
        <p14:creationId xmlns:p14="http://schemas.microsoft.com/office/powerpoint/2010/main" val="3077136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49</a:t>
            </a:fld>
            <a:endParaRPr lang="en-US"/>
          </a:p>
        </p:txBody>
      </p:sp>
    </p:spTree>
    <p:extLst>
      <p:ext uri="{BB962C8B-B14F-4D97-AF65-F5344CB8AC3E}">
        <p14:creationId xmlns:p14="http://schemas.microsoft.com/office/powerpoint/2010/main" val="2939577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50</a:t>
            </a:fld>
            <a:endParaRPr lang="en-US"/>
          </a:p>
        </p:txBody>
      </p:sp>
    </p:spTree>
    <p:extLst>
      <p:ext uri="{BB962C8B-B14F-4D97-AF65-F5344CB8AC3E}">
        <p14:creationId xmlns:p14="http://schemas.microsoft.com/office/powerpoint/2010/main" val="2241585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52</a:t>
            </a:fld>
            <a:endParaRPr lang="en-US"/>
          </a:p>
        </p:txBody>
      </p:sp>
    </p:spTree>
    <p:extLst>
      <p:ext uri="{BB962C8B-B14F-4D97-AF65-F5344CB8AC3E}">
        <p14:creationId xmlns:p14="http://schemas.microsoft.com/office/powerpoint/2010/main" val="4004943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53</a:t>
            </a:fld>
            <a:endParaRPr lang="en-US"/>
          </a:p>
        </p:txBody>
      </p:sp>
    </p:spTree>
    <p:extLst>
      <p:ext uri="{BB962C8B-B14F-4D97-AF65-F5344CB8AC3E}">
        <p14:creationId xmlns:p14="http://schemas.microsoft.com/office/powerpoint/2010/main" val="2950986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56</a:t>
            </a:fld>
            <a:endParaRPr lang="en-US"/>
          </a:p>
        </p:txBody>
      </p:sp>
    </p:spTree>
    <p:extLst>
      <p:ext uri="{BB962C8B-B14F-4D97-AF65-F5344CB8AC3E}">
        <p14:creationId xmlns:p14="http://schemas.microsoft.com/office/powerpoint/2010/main" val="1890576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62</a:t>
            </a:fld>
            <a:endParaRPr lang="en-US"/>
          </a:p>
        </p:txBody>
      </p:sp>
    </p:spTree>
    <p:extLst>
      <p:ext uri="{BB962C8B-B14F-4D97-AF65-F5344CB8AC3E}">
        <p14:creationId xmlns:p14="http://schemas.microsoft.com/office/powerpoint/2010/main" val="1363886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72</a:t>
            </a:fld>
            <a:endParaRPr lang="en-US"/>
          </a:p>
        </p:txBody>
      </p:sp>
    </p:spTree>
    <p:extLst>
      <p:ext uri="{BB962C8B-B14F-4D97-AF65-F5344CB8AC3E}">
        <p14:creationId xmlns:p14="http://schemas.microsoft.com/office/powerpoint/2010/main" val="281646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73</a:t>
            </a:fld>
            <a:endParaRPr lang="en-US"/>
          </a:p>
        </p:txBody>
      </p:sp>
    </p:spTree>
    <p:extLst>
      <p:ext uri="{BB962C8B-B14F-4D97-AF65-F5344CB8AC3E}">
        <p14:creationId xmlns:p14="http://schemas.microsoft.com/office/powerpoint/2010/main" val="232562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4</a:t>
            </a:fld>
            <a:endParaRPr lang="en-US"/>
          </a:p>
        </p:txBody>
      </p:sp>
    </p:spTree>
    <p:extLst>
      <p:ext uri="{BB962C8B-B14F-4D97-AF65-F5344CB8AC3E}">
        <p14:creationId xmlns:p14="http://schemas.microsoft.com/office/powerpoint/2010/main" val="295891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74</a:t>
            </a:fld>
            <a:endParaRPr lang="en-US"/>
          </a:p>
        </p:txBody>
      </p:sp>
    </p:spTree>
    <p:extLst>
      <p:ext uri="{BB962C8B-B14F-4D97-AF65-F5344CB8AC3E}">
        <p14:creationId xmlns:p14="http://schemas.microsoft.com/office/powerpoint/2010/main" val="1914185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75</a:t>
            </a:fld>
            <a:endParaRPr lang="en-US"/>
          </a:p>
        </p:txBody>
      </p:sp>
    </p:spTree>
    <p:extLst>
      <p:ext uri="{BB962C8B-B14F-4D97-AF65-F5344CB8AC3E}">
        <p14:creationId xmlns:p14="http://schemas.microsoft.com/office/powerpoint/2010/main" val="2476479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80</a:t>
            </a:fld>
            <a:endParaRPr lang="en-US"/>
          </a:p>
        </p:txBody>
      </p:sp>
    </p:spTree>
    <p:extLst>
      <p:ext uri="{BB962C8B-B14F-4D97-AF65-F5344CB8AC3E}">
        <p14:creationId xmlns:p14="http://schemas.microsoft.com/office/powerpoint/2010/main" val="3280639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82</a:t>
            </a:fld>
            <a:endParaRPr lang="en-US"/>
          </a:p>
        </p:txBody>
      </p:sp>
    </p:spTree>
    <p:extLst>
      <p:ext uri="{BB962C8B-B14F-4D97-AF65-F5344CB8AC3E}">
        <p14:creationId xmlns:p14="http://schemas.microsoft.com/office/powerpoint/2010/main" val="2807757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96</a:t>
            </a:fld>
            <a:endParaRPr lang="en-US"/>
          </a:p>
        </p:txBody>
      </p:sp>
    </p:spTree>
    <p:extLst>
      <p:ext uri="{BB962C8B-B14F-4D97-AF65-F5344CB8AC3E}">
        <p14:creationId xmlns:p14="http://schemas.microsoft.com/office/powerpoint/2010/main" val="1389363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98</a:t>
            </a:fld>
            <a:endParaRPr lang="en-US"/>
          </a:p>
        </p:txBody>
      </p:sp>
    </p:spTree>
    <p:extLst>
      <p:ext uri="{BB962C8B-B14F-4D97-AF65-F5344CB8AC3E}">
        <p14:creationId xmlns:p14="http://schemas.microsoft.com/office/powerpoint/2010/main" val="348108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5</a:t>
            </a:fld>
            <a:endParaRPr lang="en-US"/>
          </a:p>
        </p:txBody>
      </p:sp>
    </p:spTree>
    <p:extLst>
      <p:ext uri="{BB962C8B-B14F-4D97-AF65-F5344CB8AC3E}">
        <p14:creationId xmlns:p14="http://schemas.microsoft.com/office/powerpoint/2010/main" val="2065488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7</a:t>
            </a:fld>
            <a:endParaRPr lang="en-US"/>
          </a:p>
        </p:txBody>
      </p:sp>
    </p:spTree>
    <p:extLst>
      <p:ext uri="{BB962C8B-B14F-4D97-AF65-F5344CB8AC3E}">
        <p14:creationId xmlns:p14="http://schemas.microsoft.com/office/powerpoint/2010/main" val="71076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9</a:t>
            </a:fld>
            <a:endParaRPr lang="en-US"/>
          </a:p>
        </p:txBody>
      </p:sp>
    </p:spTree>
    <p:extLst>
      <p:ext uri="{BB962C8B-B14F-4D97-AF65-F5344CB8AC3E}">
        <p14:creationId xmlns:p14="http://schemas.microsoft.com/office/powerpoint/2010/main" val="3781789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11</a:t>
            </a:fld>
            <a:endParaRPr lang="en-US"/>
          </a:p>
        </p:txBody>
      </p:sp>
    </p:spTree>
    <p:extLst>
      <p:ext uri="{BB962C8B-B14F-4D97-AF65-F5344CB8AC3E}">
        <p14:creationId xmlns:p14="http://schemas.microsoft.com/office/powerpoint/2010/main" val="57902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12</a:t>
            </a:fld>
            <a:endParaRPr lang="en-US"/>
          </a:p>
        </p:txBody>
      </p:sp>
    </p:spTree>
    <p:extLst>
      <p:ext uri="{BB962C8B-B14F-4D97-AF65-F5344CB8AC3E}">
        <p14:creationId xmlns:p14="http://schemas.microsoft.com/office/powerpoint/2010/main" val="798488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49DA9D-6503-1B4B-B17C-CD2E926B99D5}" type="slidenum">
              <a:rPr lang="en-US" smtClean="0"/>
              <a:t>13</a:t>
            </a:fld>
            <a:endParaRPr lang="en-US"/>
          </a:p>
        </p:txBody>
      </p:sp>
    </p:spTree>
    <p:extLst>
      <p:ext uri="{BB962C8B-B14F-4D97-AF65-F5344CB8AC3E}">
        <p14:creationId xmlns:p14="http://schemas.microsoft.com/office/powerpoint/2010/main" val="300743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085F-294C-0C4E-83F5-47E1C5A17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A2C919A-3B57-2E44-84B4-BD0E6C8CC8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C1AC51-5F38-AE43-8F4C-BA3E21CB802B}"/>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56E0843-D818-184F-B4B1-03AA1BE74B3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3E0831F-DC01-3040-978A-23DF39E1034B}"/>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3361689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21E9E-4851-784A-BB64-0348CC6105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EAD845-4C15-9541-9F8E-8B93E6A5DB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FC41A-CDC1-8940-95D1-AB18EB9A7BD0}"/>
              </a:ext>
            </a:extLst>
          </p:cNvPr>
          <p:cNvSpPr>
            <a:spLocks noGrp="1"/>
          </p:cNvSpPr>
          <p:nvPr>
            <p:ph type="dt" sz="half" idx="10"/>
          </p:nvPr>
        </p:nvSpPr>
        <p:spPr/>
        <p:txBody>
          <a:bodyPr/>
          <a:lstStyle/>
          <a:p>
            <a:r>
              <a:rPr lang="en-US"/>
              <a:t>Computer Science</a:t>
            </a:r>
          </a:p>
        </p:txBody>
      </p:sp>
      <p:sp>
        <p:nvSpPr>
          <p:cNvPr id="5" name="Footer Placeholder 4">
            <a:extLst>
              <a:ext uri="{FF2B5EF4-FFF2-40B4-BE49-F238E27FC236}">
                <a16:creationId xmlns:a16="http://schemas.microsoft.com/office/drawing/2014/main" id="{9281616B-D2B6-024A-9518-A76B2407D3C3}"/>
              </a:ext>
            </a:extLst>
          </p:cNvPr>
          <p:cNvSpPr>
            <a:spLocks noGrp="1"/>
          </p:cNvSpPr>
          <p:nvPr>
            <p:ph type="ftr" sz="quarter" idx="11"/>
          </p:nvPr>
        </p:nvSpPr>
        <p:spPr/>
        <p:txBody>
          <a:bodyPr/>
          <a:lstStyle/>
          <a:p>
            <a:r>
              <a:rPr lang="en-US"/>
              <a:t>Kennesaw State University</a:t>
            </a:r>
          </a:p>
        </p:txBody>
      </p:sp>
      <p:sp>
        <p:nvSpPr>
          <p:cNvPr id="6" name="Slide Number Placeholder 5">
            <a:extLst>
              <a:ext uri="{FF2B5EF4-FFF2-40B4-BE49-F238E27FC236}">
                <a16:creationId xmlns:a16="http://schemas.microsoft.com/office/drawing/2014/main" id="{0F0505F8-2F89-3048-9B40-05962AC1377B}"/>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737786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0D0B9-7223-6347-860D-923E35AF76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ABE0F9-2042-154D-B4B8-A03361B654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8709E9-6C20-1149-842D-F05D6ED61449}"/>
              </a:ext>
            </a:extLst>
          </p:cNvPr>
          <p:cNvSpPr>
            <a:spLocks noGrp="1"/>
          </p:cNvSpPr>
          <p:nvPr>
            <p:ph type="dt" sz="half" idx="10"/>
          </p:nvPr>
        </p:nvSpPr>
        <p:spPr/>
        <p:txBody>
          <a:bodyPr/>
          <a:lstStyle/>
          <a:p>
            <a:r>
              <a:rPr lang="en-US"/>
              <a:t>Computer Science</a:t>
            </a:r>
          </a:p>
        </p:txBody>
      </p:sp>
      <p:sp>
        <p:nvSpPr>
          <p:cNvPr id="5" name="Footer Placeholder 4">
            <a:extLst>
              <a:ext uri="{FF2B5EF4-FFF2-40B4-BE49-F238E27FC236}">
                <a16:creationId xmlns:a16="http://schemas.microsoft.com/office/drawing/2014/main" id="{11C76D65-9D8B-6345-B889-63786FD2C6D0}"/>
              </a:ext>
            </a:extLst>
          </p:cNvPr>
          <p:cNvSpPr>
            <a:spLocks noGrp="1"/>
          </p:cNvSpPr>
          <p:nvPr>
            <p:ph type="ftr" sz="quarter" idx="11"/>
          </p:nvPr>
        </p:nvSpPr>
        <p:spPr/>
        <p:txBody>
          <a:bodyPr/>
          <a:lstStyle/>
          <a:p>
            <a:r>
              <a:rPr lang="en-US"/>
              <a:t>Kennesaw State University</a:t>
            </a:r>
          </a:p>
        </p:txBody>
      </p:sp>
      <p:sp>
        <p:nvSpPr>
          <p:cNvPr id="6" name="Slide Number Placeholder 5">
            <a:extLst>
              <a:ext uri="{FF2B5EF4-FFF2-40B4-BE49-F238E27FC236}">
                <a16:creationId xmlns:a16="http://schemas.microsoft.com/office/drawing/2014/main" id="{0AD00348-14AB-544B-9CE2-7E52FFBFA66B}"/>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59296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785BD-E3C6-644D-9E06-6487C21EBD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DB1453-C06F-3D43-AC7E-57388C36F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C5883E-D83A-8E43-B7BC-1335D24AA846}"/>
              </a:ext>
            </a:extLst>
          </p:cNvPr>
          <p:cNvSpPr>
            <a:spLocks noGrp="1"/>
          </p:cNvSpPr>
          <p:nvPr>
            <p:ph type="dt" sz="half" idx="10"/>
          </p:nvPr>
        </p:nvSpPr>
        <p:spPr/>
        <p:txBody>
          <a:bodyPr/>
          <a:lstStyle>
            <a:lvl1pPr>
              <a:defRPr>
                <a:solidFill>
                  <a:srgbClr val="7030A0"/>
                </a:solidFill>
              </a:defRPr>
            </a:lvl1pPr>
          </a:lstStyle>
          <a:p>
            <a:r>
              <a:rPr lang="en-US"/>
              <a:t>Computer Science</a:t>
            </a:r>
            <a:endParaRPr lang="en-US" dirty="0"/>
          </a:p>
        </p:txBody>
      </p:sp>
      <p:sp>
        <p:nvSpPr>
          <p:cNvPr id="5" name="Footer Placeholder 4">
            <a:extLst>
              <a:ext uri="{FF2B5EF4-FFF2-40B4-BE49-F238E27FC236}">
                <a16:creationId xmlns:a16="http://schemas.microsoft.com/office/drawing/2014/main" id="{B7038FB3-29F1-ED4B-908B-A1002B3B8D88}"/>
              </a:ext>
            </a:extLst>
          </p:cNvPr>
          <p:cNvSpPr>
            <a:spLocks noGrp="1"/>
          </p:cNvSpPr>
          <p:nvPr>
            <p:ph type="ftr" sz="quarter" idx="11"/>
          </p:nvPr>
        </p:nvSpPr>
        <p:spPr/>
        <p:txBody>
          <a:bodyPr/>
          <a:lstStyle>
            <a:lvl1pPr>
              <a:defRPr>
                <a:solidFill>
                  <a:srgbClr val="7030A0"/>
                </a:solidFill>
              </a:defRPr>
            </a:lvl1p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30F0142-5F2A-9B4B-B586-A8EB94569071}"/>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128588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243D-A3EC-4E4A-BD28-84D4610BEE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20A567-07DF-9248-B9D7-6DDA56EC9D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49119A-123E-AF40-8CBA-88D3512C4D26}"/>
              </a:ext>
            </a:extLst>
          </p:cNvPr>
          <p:cNvSpPr>
            <a:spLocks noGrp="1"/>
          </p:cNvSpPr>
          <p:nvPr>
            <p:ph type="dt" sz="half" idx="10"/>
          </p:nvPr>
        </p:nvSpPr>
        <p:spPr/>
        <p:txBody>
          <a:bodyPr/>
          <a:lstStyle/>
          <a:p>
            <a:r>
              <a:rPr lang="en-US"/>
              <a:t>Computer Science</a:t>
            </a:r>
          </a:p>
        </p:txBody>
      </p:sp>
      <p:sp>
        <p:nvSpPr>
          <p:cNvPr id="5" name="Footer Placeholder 4">
            <a:extLst>
              <a:ext uri="{FF2B5EF4-FFF2-40B4-BE49-F238E27FC236}">
                <a16:creationId xmlns:a16="http://schemas.microsoft.com/office/drawing/2014/main" id="{C4BD8AD6-72D2-974A-A748-391A169F29FF}"/>
              </a:ext>
            </a:extLst>
          </p:cNvPr>
          <p:cNvSpPr>
            <a:spLocks noGrp="1"/>
          </p:cNvSpPr>
          <p:nvPr>
            <p:ph type="ftr" sz="quarter" idx="11"/>
          </p:nvPr>
        </p:nvSpPr>
        <p:spPr/>
        <p:txBody>
          <a:bodyPr/>
          <a:lstStyle/>
          <a:p>
            <a:r>
              <a:rPr lang="en-US"/>
              <a:t>Kennesaw State University</a:t>
            </a:r>
          </a:p>
        </p:txBody>
      </p:sp>
      <p:sp>
        <p:nvSpPr>
          <p:cNvPr id="6" name="Slide Number Placeholder 5">
            <a:extLst>
              <a:ext uri="{FF2B5EF4-FFF2-40B4-BE49-F238E27FC236}">
                <a16:creationId xmlns:a16="http://schemas.microsoft.com/office/drawing/2014/main" id="{54D38B00-83CF-FE42-9CDE-8B67B187B7D8}"/>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429046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86FD-03AA-B749-B3AE-BB50397CA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7205F-DEBF-0342-8FF0-402C0CA4AD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F41003-E8F0-834B-9B0C-50DBB461CA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A3CADA-E47A-A14F-BB00-A90E85DEF06B}"/>
              </a:ext>
            </a:extLst>
          </p:cNvPr>
          <p:cNvSpPr>
            <a:spLocks noGrp="1"/>
          </p:cNvSpPr>
          <p:nvPr>
            <p:ph type="dt" sz="half" idx="10"/>
          </p:nvPr>
        </p:nvSpPr>
        <p:spPr/>
        <p:txBody>
          <a:bodyPr/>
          <a:lstStyle/>
          <a:p>
            <a:r>
              <a:rPr lang="en-US"/>
              <a:t>Computer Science</a:t>
            </a:r>
          </a:p>
        </p:txBody>
      </p:sp>
      <p:sp>
        <p:nvSpPr>
          <p:cNvPr id="6" name="Footer Placeholder 5">
            <a:extLst>
              <a:ext uri="{FF2B5EF4-FFF2-40B4-BE49-F238E27FC236}">
                <a16:creationId xmlns:a16="http://schemas.microsoft.com/office/drawing/2014/main" id="{ACBDA81E-FE41-0145-BF5A-DBB85E21FBD0}"/>
              </a:ext>
            </a:extLst>
          </p:cNvPr>
          <p:cNvSpPr>
            <a:spLocks noGrp="1"/>
          </p:cNvSpPr>
          <p:nvPr>
            <p:ph type="ftr" sz="quarter" idx="11"/>
          </p:nvPr>
        </p:nvSpPr>
        <p:spPr/>
        <p:txBody>
          <a:bodyPr/>
          <a:lstStyle/>
          <a:p>
            <a:r>
              <a:rPr lang="en-US"/>
              <a:t>Kennesaw State University</a:t>
            </a:r>
          </a:p>
        </p:txBody>
      </p:sp>
      <p:sp>
        <p:nvSpPr>
          <p:cNvPr id="7" name="Slide Number Placeholder 6">
            <a:extLst>
              <a:ext uri="{FF2B5EF4-FFF2-40B4-BE49-F238E27FC236}">
                <a16:creationId xmlns:a16="http://schemas.microsoft.com/office/drawing/2014/main" id="{405D1F65-0FEF-7D4D-8223-DDF9F24A6B07}"/>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1365903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7D25-21CD-7B4D-BAC5-2E496EEF35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739E7A-C8C3-D340-9FFB-92BC68D06B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DE9F9A-F1AD-5E47-A5F1-6BDED864C8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6273C2-D2C1-4247-A0B7-49BD32AFC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184438-6056-F04C-8CD1-E3EE87D61B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FFB9AF-FDA0-4045-8D6C-5A1C8EDA83EE}"/>
              </a:ext>
            </a:extLst>
          </p:cNvPr>
          <p:cNvSpPr>
            <a:spLocks noGrp="1"/>
          </p:cNvSpPr>
          <p:nvPr>
            <p:ph type="dt" sz="half" idx="10"/>
          </p:nvPr>
        </p:nvSpPr>
        <p:spPr/>
        <p:txBody>
          <a:bodyPr/>
          <a:lstStyle/>
          <a:p>
            <a:r>
              <a:rPr lang="en-US"/>
              <a:t>Computer Science</a:t>
            </a:r>
          </a:p>
        </p:txBody>
      </p:sp>
      <p:sp>
        <p:nvSpPr>
          <p:cNvPr id="8" name="Footer Placeholder 7">
            <a:extLst>
              <a:ext uri="{FF2B5EF4-FFF2-40B4-BE49-F238E27FC236}">
                <a16:creationId xmlns:a16="http://schemas.microsoft.com/office/drawing/2014/main" id="{BBCBD436-0F9D-BC44-94BF-63F29C01B2D7}"/>
              </a:ext>
            </a:extLst>
          </p:cNvPr>
          <p:cNvSpPr>
            <a:spLocks noGrp="1"/>
          </p:cNvSpPr>
          <p:nvPr>
            <p:ph type="ftr" sz="quarter" idx="11"/>
          </p:nvPr>
        </p:nvSpPr>
        <p:spPr/>
        <p:txBody>
          <a:bodyPr/>
          <a:lstStyle/>
          <a:p>
            <a:r>
              <a:rPr lang="en-US"/>
              <a:t>Kennesaw State University</a:t>
            </a:r>
          </a:p>
        </p:txBody>
      </p:sp>
      <p:sp>
        <p:nvSpPr>
          <p:cNvPr id="9" name="Slide Number Placeholder 8">
            <a:extLst>
              <a:ext uri="{FF2B5EF4-FFF2-40B4-BE49-F238E27FC236}">
                <a16:creationId xmlns:a16="http://schemas.microsoft.com/office/drawing/2014/main" id="{FEBD0451-A132-C446-8E1E-A77991D4AE49}"/>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69989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09D1-F194-0144-9640-5F30C32493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EBE8A8-6020-1D4C-BE87-54CFD4A1673E}"/>
              </a:ext>
            </a:extLst>
          </p:cNvPr>
          <p:cNvSpPr>
            <a:spLocks noGrp="1"/>
          </p:cNvSpPr>
          <p:nvPr>
            <p:ph type="dt" sz="half" idx="10"/>
          </p:nvPr>
        </p:nvSpPr>
        <p:spPr/>
        <p:txBody>
          <a:bodyPr/>
          <a:lstStyle/>
          <a:p>
            <a:r>
              <a:rPr lang="en-US"/>
              <a:t>Computer Science</a:t>
            </a:r>
          </a:p>
        </p:txBody>
      </p:sp>
      <p:sp>
        <p:nvSpPr>
          <p:cNvPr id="4" name="Footer Placeholder 3">
            <a:extLst>
              <a:ext uri="{FF2B5EF4-FFF2-40B4-BE49-F238E27FC236}">
                <a16:creationId xmlns:a16="http://schemas.microsoft.com/office/drawing/2014/main" id="{A788924E-8E42-014E-8E9E-B2667E340279}"/>
              </a:ext>
            </a:extLst>
          </p:cNvPr>
          <p:cNvSpPr>
            <a:spLocks noGrp="1"/>
          </p:cNvSpPr>
          <p:nvPr>
            <p:ph type="ftr" sz="quarter" idx="11"/>
          </p:nvPr>
        </p:nvSpPr>
        <p:spPr/>
        <p:txBody>
          <a:bodyPr/>
          <a:lstStyle/>
          <a:p>
            <a:r>
              <a:rPr lang="en-US"/>
              <a:t>Kennesaw State University</a:t>
            </a:r>
          </a:p>
        </p:txBody>
      </p:sp>
      <p:sp>
        <p:nvSpPr>
          <p:cNvPr id="5" name="Slide Number Placeholder 4">
            <a:extLst>
              <a:ext uri="{FF2B5EF4-FFF2-40B4-BE49-F238E27FC236}">
                <a16:creationId xmlns:a16="http://schemas.microsoft.com/office/drawing/2014/main" id="{42AE5CF0-8F35-9344-A309-93E7AD66D19A}"/>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409736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CC490-B312-174F-AE18-77A15B4C5F14}"/>
              </a:ext>
            </a:extLst>
          </p:cNvPr>
          <p:cNvSpPr>
            <a:spLocks noGrp="1"/>
          </p:cNvSpPr>
          <p:nvPr>
            <p:ph type="dt" sz="half" idx="10"/>
          </p:nvPr>
        </p:nvSpPr>
        <p:spPr/>
        <p:txBody>
          <a:bodyPr/>
          <a:lstStyle/>
          <a:p>
            <a:r>
              <a:rPr lang="en-US"/>
              <a:t>Computer Science</a:t>
            </a:r>
          </a:p>
        </p:txBody>
      </p:sp>
      <p:sp>
        <p:nvSpPr>
          <p:cNvPr id="3" name="Footer Placeholder 2">
            <a:extLst>
              <a:ext uri="{FF2B5EF4-FFF2-40B4-BE49-F238E27FC236}">
                <a16:creationId xmlns:a16="http://schemas.microsoft.com/office/drawing/2014/main" id="{8E63F670-CFD6-344B-B2D6-83C4DDAED109}"/>
              </a:ext>
            </a:extLst>
          </p:cNvPr>
          <p:cNvSpPr>
            <a:spLocks noGrp="1"/>
          </p:cNvSpPr>
          <p:nvPr>
            <p:ph type="ftr" sz="quarter" idx="11"/>
          </p:nvPr>
        </p:nvSpPr>
        <p:spPr/>
        <p:txBody>
          <a:bodyPr/>
          <a:lstStyle/>
          <a:p>
            <a:r>
              <a:rPr lang="en-US"/>
              <a:t>Kennesaw State University</a:t>
            </a:r>
          </a:p>
        </p:txBody>
      </p:sp>
      <p:sp>
        <p:nvSpPr>
          <p:cNvPr id="4" name="Slide Number Placeholder 3">
            <a:extLst>
              <a:ext uri="{FF2B5EF4-FFF2-40B4-BE49-F238E27FC236}">
                <a16:creationId xmlns:a16="http://schemas.microsoft.com/office/drawing/2014/main" id="{47C859F3-B1C6-F749-A87D-73908854777A}"/>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91980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9623-7CFD-8E4C-9DA4-F360FFAE8C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F46E01-1F72-FE46-8411-DEB7F861E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857F2D-A48D-4B4F-9E79-9D374C39F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16A4F-18CC-F249-8D47-50E2EB919CC0}"/>
              </a:ext>
            </a:extLst>
          </p:cNvPr>
          <p:cNvSpPr>
            <a:spLocks noGrp="1"/>
          </p:cNvSpPr>
          <p:nvPr>
            <p:ph type="dt" sz="half" idx="10"/>
          </p:nvPr>
        </p:nvSpPr>
        <p:spPr/>
        <p:txBody>
          <a:bodyPr/>
          <a:lstStyle/>
          <a:p>
            <a:r>
              <a:rPr lang="en-US"/>
              <a:t>Computer Science</a:t>
            </a:r>
          </a:p>
        </p:txBody>
      </p:sp>
      <p:sp>
        <p:nvSpPr>
          <p:cNvPr id="6" name="Footer Placeholder 5">
            <a:extLst>
              <a:ext uri="{FF2B5EF4-FFF2-40B4-BE49-F238E27FC236}">
                <a16:creationId xmlns:a16="http://schemas.microsoft.com/office/drawing/2014/main" id="{30CF3D18-728C-F745-A83B-464B6683F31B}"/>
              </a:ext>
            </a:extLst>
          </p:cNvPr>
          <p:cNvSpPr>
            <a:spLocks noGrp="1"/>
          </p:cNvSpPr>
          <p:nvPr>
            <p:ph type="ftr" sz="quarter" idx="11"/>
          </p:nvPr>
        </p:nvSpPr>
        <p:spPr/>
        <p:txBody>
          <a:bodyPr/>
          <a:lstStyle/>
          <a:p>
            <a:r>
              <a:rPr lang="en-US"/>
              <a:t>Kennesaw State University</a:t>
            </a:r>
          </a:p>
        </p:txBody>
      </p:sp>
      <p:sp>
        <p:nvSpPr>
          <p:cNvPr id="7" name="Slide Number Placeholder 6">
            <a:extLst>
              <a:ext uri="{FF2B5EF4-FFF2-40B4-BE49-F238E27FC236}">
                <a16:creationId xmlns:a16="http://schemas.microsoft.com/office/drawing/2014/main" id="{1287F60D-982A-414E-8DF2-2B1148B129B8}"/>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59782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6DBC3-2615-674B-BE48-8AF5F6AB9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5CCAD0-74FA-9641-BF16-2FABE8035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52B0B6-621B-5144-80A7-883BFF203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FE493-0493-F342-904F-565683F6DF01}"/>
              </a:ext>
            </a:extLst>
          </p:cNvPr>
          <p:cNvSpPr>
            <a:spLocks noGrp="1"/>
          </p:cNvSpPr>
          <p:nvPr>
            <p:ph type="dt" sz="half" idx="10"/>
          </p:nvPr>
        </p:nvSpPr>
        <p:spPr/>
        <p:txBody>
          <a:bodyPr/>
          <a:lstStyle/>
          <a:p>
            <a:r>
              <a:rPr lang="en-US"/>
              <a:t>Computer Science</a:t>
            </a:r>
          </a:p>
        </p:txBody>
      </p:sp>
      <p:sp>
        <p:nvSpPr>
          <p:cNvPr id="6" name="Footer Placeholder 5">
            <a:extLst>
              <a:ext uri="{FF2B5EF4-FFF2-40B4-BE49-F238E27FC236}">
                <a16:creationId xmlns:a16="http://schemas.microsoft.com/office/drawing/2014/main" id="{3EFA0294-C052-CE49-A971-02E872F6DD2B}"/>
              </a:ext>
            </a:extLst>
          </p:cNvPr>
          <p:cNvSpPr>
            <a:spLocks noGrp="1"/>
          </p:cNvSpPr>
          <p:nvPr>
            <p:ph type="ftr" sz="quarter" idx="11"/>
          </p:nvPr>
        </p:nvSpPr>
        <p:spPr/>
        <p:txBody>
          <a:bodyPr/>
          <a:lstStyle/>
          <a:p>
            <a:r>
              <a:rPr lang="en-US"/>
              <a:t>Kennesaw State University</a:t>
            </a:r>
          </a:p>
        </p:txBody>
      </p:sp>
      <p:sp>
        <p:nvSpPr>
          <p:cNvPr id="7" name="Slide Number Placeholder 6">
            <a:extLst>
              <a:ext uri="{FF2B5EF4-FFF2-40B4-BE49-F238E27FC236}">
                <a16:creationId xmlns:a16="http://schemas.microsoft.com/office/drawing/2014/main" id="{2DC8B628-AED7-9D46-BC52-0323921A09E1}"/>
              </a:ext>
            </a:extLst>
          </p:cNvPr>
          <p:cNvSpPr>
            <a:spLocks noGrp="1"/>
          </p:cNvSpPr>
          <p:nvPr>
            <p:ph type="sldNum" sz="quarter" idx="12"/>
          </p:nvPr>
        </p:nvSpPr>
        <p:spPr/>
        <p:txBody>
          <a:bodyPr/>
          <a:lstStyle/>
          <a:p>
            <a:fld id="{F712257F-3FFC-8B4D-9BBB-28AA9F2A77BB}" type="slidenum">
              <a:rPr lang="en-US" smtClean="0"/>
              <a:t>‹#›</a:t>
            </a:fld>
            <a:endParaRPr lang="en-US"/>
          </a:p>
        </p:txBody>
      </p:sp>
    </p:spTree>
    <p:extLst>
      <p:ext uri="{BB962C8B-B14F-4D97-AF65-F5344CB8AC3E}">
        <p14:creationId xmlns:p14="http://schemas.microsoft.com/office/powerpoint/2010/main" val="208693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5B840-3686-1442-8E37-D3817C444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887ECC-C2E0-B14A-AF66-F863DAE68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976A8-C0DD-0F40-8B79-81B57F3A19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7030A0"/>
                </a:solidFill>
              </a:defRPr>
            </a:lvl1pPr>
          </a:lstStyle>
          <a:p>
            <a:r>
              <a:rPr lang="en-US"/>
              <a:t>Computer Science</a:t>
            </a:r>
            <a:endParaRPr lang="en-US" dirty="0"/>
          </a:p>
        </p:txBody>
      </p:sp>
      <p:sp>
        <p:nvSpPr>
          <p:cNvPr id="5" name="Footer Placeholder 4">
            <a:extLst>
              <a:ext uri="{FF2B5EF4-FFF2-40B4-BE49-F238E27FC236}">
                <a16:creationId xmlns:a16="http://schemas.microsoft.com/office/drawing/2014/main" id="{0349C532-9AA1-1B44-9A9C-869E83996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7030A0"/>
                </a:solidFill>
              </a:defRPr>
            </a:lvl1p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DB5CBA7-0B5F-9F40-838A-CCCBCA009C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12257F-3FFC-8B4D-9BBB-28AA9F2A77BB}" type="slidenum">
              <a:rPr lang="en-US" smtClean="0"/>
              <a:t>‹#›</a:t>
            </a:fld>
            <a:endParaRPr lang="en-US"/>
          </a:p>
        </p:txBody>
      </p:sp>
    </p:spTree>
    <p:extLst>
      <p:ext uri="{BB962C8B-B14F-4D97-AF65-F5344CB8AC3E}">
        <p14:creationId xmlns:p14="http://schemas.microsoft.com/office/powerpoint/2010/main" val="1349239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hafizk.github.io/" TargetMode="External"/><Relationship Id="rId2" Type="http://schemas.openxmlformats.org/officeDocument/2006/relationships/hyperlink" Target="mailto:mkhan74@Kennesaw.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spacy.io/usage/model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Word2vec"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spacy.io/models/en"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s://spacy.io/usage/training"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machinelearningplus.com/nlp/custom-text-classification-spacy/"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kaggle.com/poonaml/text-classification-using-spacy" TargetMode="External"/><Relationship Id="rId4" Type="http://schemas.openxmlformats.org/officeDocument/2006/relationships/hyperlink" Target="https://www.dataquest.io/blog/tutorial-text-classification-in-python-using-spacy/" TargetMode="External"/></Relationships>
</file>

<file path=ppt/slides/_rels/slide99.xml.rels><?xml version="1.0" encoding="UTF-8" standalone="yes"?>
<Relationships xmlns="http://schemas.openxmlformats.org/package/2006/relationships"><Relationship Id="rId2" Type="http://schemas.openxmlformats.org/officeDocument/2006/relationships/hyperlink" Target="https://course.spacy.io/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76F6-3EB2-8C42-8D7A-DB032B8312B0}"/>
              </a:ext>
            </a:extLst>
          </p:cNvPr>
          <p:cNvSpPr>
            <a:spLocks noGrp="1"/>
          </p:cNvSpPr>
          <p:nvPr>
            <p:ph type="ctrTitle"/>
          </p:nvPr>
        </p:nvSpPr>
        <p:spPr>
          <a:xfrm>
            <a:off x="1524000" y="1020416"/>
            <a:ext cx="9144000" cy="2077625"/>
          </a:xfrm>
        </p:spPr>
        <p:txBody>
          <a:bodyPr>
            <a:noAutofit/>
          </a:bodyPr>
          <a:lstStyle/>
          <a:p>
            <a:r>
              <a:rPr lang="en-US" sz="4000" dirty="0">
                <a:solidFill>
                  <a:srgbClr val="004EFF"/>
                </a:solidFill>
              </a:rPr>
              <a:t>Natural Language Processing: </a:t>
            </a:r>
            <a:br>
              <a:rPr lang="en-US" sz="4000" dirty="0">
                <a:solidFill>
                  <a:srgbClr val="004EFF"/>
                </a:solidFill>
              </a:rPr>
            </a:br>
            <a:r>
              <a:rPr lang="en-US" sz="4000" dirty="0">
                <a:solidFill>
                  <a:srgbClr val="004EFF"/>
                </a:solidFill>
              </a:rPr>
              <a:t>Spacy Tutorial</a:t>
            </a:r>
            <a:br>
              <a:rPr lang="en-US" sz="4000" dirty="0"/>
            </a:br>
            <a:endParaRPr lang="en-US" sz="4000" dirty="0">
              <a:solidFill>
                <a:srgbClr val="004EFF"/>
              </a:solidFill>
            </a:endParaRPr>
          </a:p>
        </p:txBody>
      </p:sp>
      <p:sp>
        <p:nvSpPr>
          <p:cNvPr id="3" name="Subtitle 2">
            <a:extLst>
              <a:ext uri="{FF2B5EF4-FFF2-40B4-BE49-F238E27FC236}">
                <a16:creationId xmlns:a16="http://schemas.microsoft.com/office/drawing/2014/main" id="{E46669BB-9907-DB47-8CBB-451CC7666D48}"/>
              </a:ext>
            </a:extLst>
          </p:cNvPr>
          <p:cNvSpPr>
            <a:spLocks noGrp="1"/>
          </p:cNvSpPr>
          <p:nvPr>
            <p:ph type="subTitle" idx="1"/>
          </p:nvPr>
        </p:nvSpPr>
        <p:spPr>
          <a:xfrm>
            <a:off x="1524000" y="4009887"/>
            <a:ext cx="5272585" cy="2077624"/>
          </a:xfrm>
        </p:spPr>
        <p:txBody>
          <a:bodyPr>
            <a:normAutofit fontScale="92500" lnSpcReduction="20000"/>
          </a:bodyPr>
          <a:lstStyle/>
          <a:p>
            <a:pPr algn="l"/>
            <a:endParaRPr lang="en-US" sz="4000" dirty="0"/>
          </a:p>
          <a:p>
            <a:pPr algn="l"/>
            <a:r>
              <a:rPr lang="en-US" sz="3200" dirty="0"/>
              <a:t>Dr. Hafiz Khan</a:t>
            </a:r>
          </a:p>
          <a:p>
            <a:pPr algn="l"/>
            <a:r>
              <a:rPr lang="en-US" sz="2800" dirty="0">
                <a:hlinkClick r:id="rId2"/>
              </a:rPr>
              <a:t>mkhan74@Kennesaw.edu</a:t>
            </a:r>
            <a:endParaRPr lang="en-US" sz="2800" dirty="0"/>
          </a:p>
          <a:p>
            <a:pPr algn="l"/>
            <a:r>
              <a:rPr lang="en-US" sz="2000" dirty="0"/>
              <a:t>Computer Science, Kennesaw State University</a:t>
            </a:r>
          </a:p>
          <a:p>
            <a:pPr algn="l"/>
            <a:r>
              <a:rPr lang="en-US" sz="2000" dirty="0">
                <a:hlinkClick r:id="rId3"/>
              </a:rPr>
              <a:t>https://ahafizk.github.io/</a:t>
            </a:r>
            <a:endParaRPr lang="en-US" sz="2000" dirty="0"/>
          </a:p>
          <a:p>
            <a:pPr algn="l"/>
            <a:endParaRPr lang="en-US" sz="2000" dirty="0"/>
          </a:p>
          <a:p>
            <a:pPr algn="l"/>
            <a:endParaRPr lang="en-US" sz="4000" dirty="0"/>
          </a:p>
        </p:txBody>
      </p:sp>
    </p:spTree>
    <p:extLst>
      <p:ext uri="{BB962C8B-B14F-4D97-AF65-F5344CB8AC3E}">
        <p14:creationId xmlns:p14="http://schemas.microsoft.com/office/powerpoint/2010/main" val="3635044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2942-ABB6-124A-92D1-722BBB4AA8BE}"/>
              </a:ext>
            </a:extLst>
          </p:cNvPr>
          <p:cNvSpPr>
            <a:spLocks noGrp="1"/>
          </p:cNvSpPr>
          <p:nvPr>
            <p:ph type="title"/>
          </p:nvPr>
        </p:nvSpPr>
        <p:spPr/>
        <p:txBody>
          <a:bodyPr/>
          <a:lstStyle/>
          <a:p>
            <a:r>
              <a:rPr lang="en-US" dirty="0">
                <a:solidFill>
                  <a:srgbClr val="004EFF"/>
                </a:solidFill>
              </a:rPr>
              <a:t>Exercise: Document, Span and token </a:t>
            </a:r>
          </a:p>
        </p:txBody>
      </p:sp>
      <p:sp>
        <p:nvSpPr>
          <p:cNvPr id="3" name="Content Placeholder 2">
            <a:extLst>
              <a:ext uri="{FF2B5EF4-FFF2-40B4-BE49-F238E27FC236}">
                <a16:creationId xmlns:a16="http://schemas.microsoft.com/office/drawing/2014/main" id="{50F09B5F-EC00-0C4E-9042-D9BE7ADBCC2C}"/>
              </a:ext>
            </a:extLst>
          </p:cNvPr>
          <p:cNvSpPr>
            <a:spLocks noGrp="1"/>
          </p:cNvSpPr>
          <p:nvPr>
            <p:ph idx="1"/>
          </p:nvPr>
        </p:nvSpPr>
        <p:spPr>
          <a:xfrm>
            <a:off x="838200" y="1825625"/>
            <a:ext cx="4510414" cy="4351338"/>
          </a:xfrm>
        </p:spPr>
        <p:txBody>
          <a:bodyPr>
            <a:normAutofit fontScale="92500" lnSpcReduction="20000"/>
          </a:bodyPr>
          <a:lstStyle/>
          <a:p>
            <a:r>
              <a:rPr lang="en-US" dirty="0"/>
              <a:t>When you call </a:t>
            </a:r>
            <a:r>
              <a:rPr lang="en-US" dirty="0" err="1"/>
              <a:t>nlp</a:t>
            </a:r>
            <a:r>
              <a:rPr lang="en-US" dirty="0"/>
              <a:t> on a string, </a:t>
            </a:r>
            <a:r>
              <a:rPr lang="en-US" dirty="0" err="1"/>
              <a:t>spaCy</a:t>
            </a:r>
            <a:r>
              <a:rPr lang="en-US" dirty="0"/>
              <a:t> first tokenizes the text and creates a document object. In this exercise, you’ll learn more about the Doc, as well as its views Token and Span.</a:t>
            </a:r>
          </a:p>
          <a:p>
            <a:r>
              <a:rPr lang="en-US" dirty="0"/>
              <a:t>Step 1: </a:t>
            </a:r>
          </a:p>
          <a:p>
            <a:pPr lvl="1"/>
            <a:r>
              <a:rPr lang="en-US" dirty="0"/>
              <a:t>Import the English language class and create the </a:t>
            </a:r>
            <a:r>
              <a:rPr lang="en-US" dirty="0" err="1"/>
              <a:t>nlp</a:t>
            </a:r>
            <a:r>
              <a:rPr lang="en-US" dirty="0"/>
              <a:t> object.</a:t>
            </a:r>
          </a:p>
          <a:p>
            <a:pPr lvl="1"/>
            <a:r>
              <a:rPr lang="en-US" dirty="0"/>
              <a:t>Process the text and instantiate a Doc object in the variable doc.</a:t>
            </a:r>
          </a:p>
          <a:p>
            <a:pPr lvl="1"/>
            <a:r>
              <a:rPr lang="en-US" dirty="0"/>
              <a:t>Select the first token of the Doc and print its text.</a:t>
            </a:r>
          </a:p>
          <a:p>
            <a:endParaRPr lang="en-US" dirty="0"/>
          </a:p>
        </p:txBody>
      </p:sp>
      <p:sp>
        <p:nvSpPr>
          <p:cNvPr id="4" name="Date Placeholder 3">
            <a:extLst>
              <a:ext uri="{FF2B5EF4-FFF2-40B4-BE49-F238E27FC236}">
                <a16:creationId xmlns:a16="http://schemas.microsoft.com/office/drawing/2014/main" id="{6476EA11-8F60-3341-BF34-F2C5C314576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F7F255A-0320-374F-A2C1-8F49EB73890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B6C53E33-A57D-E74F-BACE-DD6EDB4F4FD5}"/>
              </a:ext>
            </a:extLst>
          </p:cNvPr>
          <p:cNvSpPr>
            <a:spLocks noGrp="1"/>
          </p:cNvSpPr>
          <p:nvPr>
            <p:ph type="sldNum" sz="quarter" idx="12"/>
          </p:nvPr>
        </p:nvSpPr>
        <p:spPr/>
        <p:txBody>
          <a:bodyPr/>
          <a:lstStyle/>
          <a:p>
            <a:fld id="{F712257F-3FFC-8B4D-9BBB-28AA9F2A77BB}" type="slidenum">
              <a:rPr lang="en-US" smtClean="0"/>
              <a:t>10</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C1DE32BC-33DB-0C45-B070-60A214A0F119}"/>
              </a:ext>
            </a:extLst>
          </p:cNvPr>
          <p:cNvPicPr>
            <a:picLocks noChangeAspect="1"/>
          </p:cNvPicPr>
          <p:nvPr/>
        </p:nvPicPr>
        <p:blipFill>
          <a:blip r:embed="rId2"/>
          <a:stretch>
            <a:fillRect/>
          </a:stretch>
        </p:blipFill>
        <p:spPr>
          <a:xfrm>
            <a:off x="5581390" y="1870075"/>
            <a:ext cx="6382184" cy="3541212"/>
          </a:xfrm>
          <a:prstGeom prst="rect">
            <a:avLst/>
          </a:prstGeom>
        </p:spPr>
      </p:pic>
    </p:spTree>
    <p:extLst>
      <p:ext uri="{BB962C8B-B14F-4D97-AF65-F5344CB8AC3E}">
        <p14:creationId xmlns:p14="http://schemas.microsoft.com/office/powerpoint/2010/main" val="222521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E496-7E01-B843-9AED-403B5DB5A999}"/>
              </a:ext>
            </a:extLst>
          </p:cNvPr>
          <p:cNvSpPr>
            <a:spLocks noGrp="1"/>
          </p:cNvSpPr>
          <p:nvPr>
            <p:ph type="title"/>
          </p:nvPr>
        </p:nvSpPr>
        <p:spPr/>
        <p:txBody>
          <a:bodyPr/>
          <a:lstStyle/>
          <a:p>
            <a:r>
              <a:rPr lang="en-US" dirty="0">
                <a:solidFill>
                  <a:srgbClr val="004EFF"/>
                </a:solidFill>
              </a:rPr>
              <a:t>Exercise: Document, Span and token - Solution</a:t>
            </a:r>
          </a:p>
        </p:txBody>
      </p:sp>
      <p:sp>
        <p:nvSpPr>
          <p:cNvPr id="4" name="Date Placeholder 3">
            <a:extLst>
              <a:ext uri="{FF2B5EF4-FFF2-40B4-BE49-F238E27FC236}">
                <a16:creationId xmlns:a16="http://schemas.microsoft.com/office/drawing/2014/main" id="{45569BFD-360D-BC41-B4F8-6743FE77BC3B}"/>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A045C86-56FB-1B46-8C75-67B87686426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AC4D558-8084-1A4D-8ECB-8058AB175FCB}"/>
              </a:ext>
            </a:extLst>
          </p:cNvPr>
          <p:cNvSpPr>
            <a:spLocks noGrp="1"/>
          </p:cNvSpPr>
          <p:nvPr>
            <p:ph type="sldNum" sz="quarter" idx="12"/>
          </p:nvPr>
        </p:nvSpPr>
        <p:spPr/>
        <p:txBody>
          <a:bodyPr/>
          <a:lstStyle/>
          <a:p>
            <a:fld id="{F712257F-3FFC-8B4D-9BBB-28AA9F2A77BB}" type="slidenum">
              <a:rPr lang="en-US" smtClean="0"/>
              <a:t>11</a:t>
            </a:fld>
            <a:endParaRPr lang="en-US"/>
          </a:p>
        </p:txBody>
      </p:sp>
      <p:pic>
        <p:nvPicPr>
          <p:cNvPr id="12" name="Content Placeholder 11" descr="Graphical user interface, text, application, email&#10;&#10;Description automatically generated">
            <a:extLst>
              <a:ext uri="{FF2B5EF4-FFF2-40B4-BE49-F238E27FC236}">
                <a16:creationId xmlns:a16="http://schemas.microsoft.com/office/drawing/2014/main" id="{D46FCC17-7FFD-834C-AFE5-28949DD561AB}"/>
              </a:ext>
            </a:extLst>
          </p:cNvPr>
          <p:cNvPicPr>
            <a:picLocks noGrp="1" noChangeAspect="1"/>
          </p:cNvPicPr>
          <p:nvPr>
            <p:ph idx="1"/>
          </p:nvPr>
        </p:nvPicPr>
        <p:blipFill>
          <a:blip r:embed="rId3"/>
          <a:stretch>
            <a:fillRect/>
          </a:stretch>
        </p:blipFill>
        <p:spPr>
          <a:xfrm>
            <a:off x="838200" y="1847850"/>
            <a:ext cx="7932635" cy="4351338"/>
          </a:xfrm>
        </p:spPr>
      </p:pic>
    </p:spTree>
    <p:extLst>
      <p:ext uri="{BB962C8B-B14F-4D97-AF65-F5344CB8AC3E}">
        <p14:creationId xmlns:p14="http://schemas.microsoft.com/office/powerpoint/2010/main" val="2508825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2942-ABB6-124A-92D1-722BBB4AA8BE}"/>
              </a:ext>
            </a:extLst>
          </p:cNvPr>
          <p:cNvSpPr>
            <a:spLocks noGrp="1"/>
          </p:cNvSpPr>
          <p:nvPr>
            <p:ph type="title"/>
          </p:nvPr>
        </p:nvSpPr>
        <p:spPr/>
        <p:txBody>
          <a:bodyPr/>
          <a:lstStyle/>
          <a:p>
            <a:r>
              <a:rPr lang="en-US" dirty="0">
                <a:solidFill>
                  <a:srgbClr val="004EFF"/>
                </a:solidFill>
              </a:rPr>
              <a:t>Exercise-2: Document, Span and token </a:t>
            </a:r>
          </a:p>
        </p:txBody>
      </p:sp>
      <p:sp>
        <p:nvSpPr>
          <p:cNvPr id="3" name="Content Placeholder 2">
            <a:extLst>
              <a:ext uri="{FF2B5EF4-FFF2-40B4-BE49-F238E27FC236}">
                <a16:creationId xmlns:a16="http://schemas.microsoft.com/office/drawing/2014/main" id="{50F09B5F-EC00-0C4E-9042-D9BE7ADBCC2C}"/>
              </a:ext>
            </a:extLst>
          </p:cNvPr>
          <p:cNvSpPr>
            <a:spLocks noGrp="1"/>
          </p:cNvSpPr>
          <p:nvPr>
            <p:ph idx="1"/>
          </p:nvPr>
        </p:nvSpPr>
        <p:spPr>
          <a:xfrm>
            <a:off x="838200" y="1825625"/>
            <a:ext cx="4510414" cy="4351338"/>
          </a:xfrm>
        </p:spPr>
        <p:txBody>
          <a:bodyPr>
            <a:normAutofit fontScale="92500" lnSpcReduction="20000"/>
          </a:bodyPr>
          <a:lstStyle/>
          <a:p>
            <a:r>
              <a:rPr lang="en-US" dirty="0"/>
              <a:t>When you call </a:t>
            </a:r>
            <a:r>
              <a:rPr lang="en-US" dirty="0" err="1"/>
              <a:t>nlp</a:t>
            </a:r>
            <a:r>
              <a:rPr lang="en-US" dirty="0"/>
              <a:t> on a string, </a:t>
            </a:r>
            <a:r>
              <a:rPr lang="en-US" dirty="0" err="1"/>
              <a:t>spaCy</a:t>
            </a:r>
            <a:r>
              <a:rPr lang="en-US" dirty="0"/>
              <a:t> first tokenizes the text and creates a document object. In this exercise, you’ll learn more about the Doc, as well as its views Token and Span.</a:t>
            </a:r>
          </a:p>
          <a:p>
            <a:r>
              <a:rPr lang="en-US" dirty="0"/>
              <a:t>Step 2: </a:t>
            </a:r>
          </a:p>
          <a:p>
            <a:pPr lvl="1"/>
            <a:r>
              <a:rPr lang="en-US" dirty="0"/>
              <a:t>Import the English language class and create the </a:t>
            </a:r>
            <a:r>
              <a:rPr lang="en-US" dirty="0" err="1"/>
              <a:t>nlp</a:t>
            </a:r>
            <a:r>
              <a:rPr lang="en-US" dirty="0"/>
              <a:t> object.</a:t>
            </a:r>
          </a:p>
          <a:p>
            <a:pPr lvl="1"/>
            <a:r>
              <a:rPr lang="en-US" dirty="0"/>
              <a:t>Process the text and instantiate a Doc object in the variable doc.</a:t>
            </a:r>
          </a:p>
          <a:p>
            <a:pPr lvl="1"/>
            <a:r>
              <a:rPr lang="en-US" dirty="0"/>
              <a:t>Create a slice of the Doc for the tokens “tree kangaroos” and “tree kangaroos and narwhals”.</a:t>
            </a:r>
          </a:p>
          <a:p>
            <a:endParaRPr lang="en-US" dirty="0"/>
          </a:p>
        </p:txBody>
      </p:sp>
      <p:sp>
        <p:nvSpPr>
          <p:cNvPr id="4" name="Date Placeholder 3">
            <a:extLst>
              <a:ext uri="{FF2B5EF4-FFF2-40B4-BE49-F238E27FC236}">
                <a16:creationId xmlns:a16="http://schemas.microsoft.com/office/drawing/2014/main" id="{6476EA11-8F60-3341-BF34-F2C5C314576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F7F255A-0320-374F-A2C1-8F49EB73890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B6C53E33-A57D-E74F-BACE-DD6EDB4F4FD5}"/>
              </a:ext>
            </a:extLst>
          </p:cNvPr>
          <p:cNvSpPr>
            <a:spLocks noGrp="1"/>
          </p:cNvSpPr>
          <p:nvPr>
            <p:ph type="sldNum" sz="quarter" idx="12"/>
          </p:nvPr>
        </p:nvSpPr>
        <p:spPr/>
        <p:txBody>
          <a:bodyPr/>
          <a:lstStyle/>
          <a:p>
            <a:fld id="{F712257F-3FFC-8B4D-9BBB-28AA9F2A77BB}" type="slidenum">
              <a:rPr lang="en-US" smtClean="0"/>
              <a:t>12</a:t>
            </a:fld>
            <a:endParaRPr lang="en-US"/>
          </a:p>
        </p:txBody>
      </p:sp>
      <p:pic>
        <p:nvPicPr>
          <p:cNvPr id="11" name="Picture 10" descr="Graphical user interface, text, application, email&#10;&#10;Description automatically generated">
            <a:extLst>
              <a:ext uri="{FF2B5EF4-FFF2-40B4-BE49-F238E27FC236}">
                <a16:creationId xmlns:a16="http://schemas.microsoft.com/office/drawing/2014/main" id="{DFFDF9BB-A628-A446-9470-68C1147A8A2A}"/>
              </a:ext>
            </a:extLst>
          </p:cNvPr>
          <p:cNvPicPr>
            <a:picLocks noChangeAspect="1"/>
          </p:cNvPicPr>
          <p:nvPr/>
        </p:nvPicPr>
        <p:blipFill>
          <a:blip r:embed="rId3"/>
          <a:stretch>
            <a:fillRect/>
          </a:stretch>
        </p:blipFill>
        <p:spPr>
          <a:xfrm>
            <a:off x="5348614" y="1825625"/>
            <a:ext cx="6799906" cy="3698353"/>
          </a:xfrm>
          <a:prstGeom prst="rect">
            <a:avLst/>
          </a:prstGeom>
        </p:spPr>
      </p:pic>
    </p:spTree>
    <p:extLst>
      <p:ext uri="{BB962C8B-B14F-4D97-AF65-F5344CB8AC3E}">
        <p14:creationId xmlns:p14="http://schemas.microsoft.com/office/powerpoint/2010/main" val="4209825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2942-ABB6-124A-92D1-722BBB4AA8BE}"/>
              </a:ext>
            </a:extLst>
          </p:cNvPr>
          <p:cNvSpPr>
            <a:spLocks noGrp="1"/>
          </p:cNvSpPr>
          <p:nvPr>
            <p:ph type="title"/>
          </p:nvPr>
        </p:nvSpPr>
        <p:spPr/>
        <p:txBody>
          <a:bodyPr/>
          <a:lstStyle/>
          <a:p>
            <a:r>
              <a:rPr lang="en-US" dirty="0">
                <a:solidFill>
                  <a:srgbClr val="004EFF"/>
                </a:solidFill>
              </a:rPr>
              <a:t>Exercise-2: Document, Span and token -- Solution </a:t>
            </a:r>
          </a:p>
        </p:txBody>
      </p:sp>
      <p:sp>
        <p:nvSpPr>
          <p:cNvPr id="3" name="Content Placeholder 2">
            <a:extLst>
              <a:ext uri="{FF2B5EF4-FFF2-40B4-BE49-F238E27FC236}">
                <a16:creationId xmlns:a16="http://schemas.microsoft.com/office/drawing/2014/main" id="{50F09B5F-EC00-0C4E-9042-D9BE7ADBCC2C}"/>
              </a:ext>
            </a:extLst>
          </p:cNvPr>
          <p:cNvSpPr>
            <a:spLocks noGrp="1"/>
          </p:cNvSpPr>
          <p:nvPr>
            <p:ph idx="1"/>
          </p:nvPr>
        </p:nvSpPr>
        <p:spPr>
          <a:xfrm>
            <a:off x="838200" y="1825625"/>
            <a:ext cx="4510414" cy="4351338"/>
          </a:xfrm>
        </p:spPr>
        <p:txBody>
          <a:bodyPr>
            <a:normAutofit fontScale="92500" lnSpcReduction="20000"/>
          </a:bodyPr>
          <a:lstStyle/>
          <a:p>
            <a:r>
              <a:rPr lang="en-US" dirty="0"/>
              <a:t>When you call </a:t>
            </a:r>
            <a:r>
              <a:rPr lang="en-US" dirty="0" err="1"/>
              <a:t>nlp</a:t>
            </a:r>
            <a:r>
              <a:rPr lang="en-US" dirty="0"/>
              <a:t> on a string, </a:t>
            </a:r>
            <a:r>
              <a:rPr lang="en-US" dirty="0" err="1"/>
              <a:t>spaCy</a:t>
            </a:r>
            <a:r>
              <a:rPr lang="en-US" dirty="0"/>
              <a:t> first tokenizes the text and creates a document object. In this exercise, you’ll learn more about the Doc, as well as its views Token and Span.</a:t>
            </a:r>
          </a:p>
          <a:p>
            <a:r>
              <a:rPr lang="en-US" dirty="0"/>
              <a:t>Step 2: </a:t>
            </a:r>
          </a:p>
          <a:p>
            <a:pPr lvl="1"/>
            <a:r>
              <a:rPr lang="en-US" dirty="0"/>
              <a:t>Import the English language class and create the </a:t>
            </a:r>
            <a:r>
              <a:rPr lang="en-US" dirty="0" err="1"/>
              <a:t>nlp</a:t>
            </a:r>
            <a:r>
              <a:rPr lang="en-US" dirty="0"/>
              <a:t> object.</a:t>
            </a:r>
          </a:p>
          <a:p>
            <a:pPr lvl="1"/>
            <a:r>
              <a:rPr lang="en-US" dirty="0"/>
              <a:t>Process the text and instantiate a Doc object in the variable doc.</a:t>
            </a:r>
          </a:p>
          <a:p>
            <a:pPr lvl="1"/>
            <a:r>
              <a:rPr lang="en-US" dirty="0"/>
              <a:t>Create a slice of the Doc for the tokens “tree kangaroos” and “tree kangaroos and narwhals”.</a:t>
            </a:r>
          </a:p>
          <a:p>
            <a:endParaRPr lang="en-US" dirty="0"/>
          </a:p>
        </p:txBody>
      </p:sp>
      <p:sp>
        <p:nvSpPr>
          <p:cNvPr id="4" name="Date Placeholder 3">
            <a:extLst>
              <a:ext uri="{FF2B5EF4-FFF2-40B4-BE49-F238E27FC236}">
                <a16:creationId xmlns:a16="http://schemas.microsoft.com/office/drawing/2014/main" id="{6476EA11-8F60-3341-BF34-F2C5C314576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F7F255A-0320-374F-A2C1-8F49EB73890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B6C53E33-A57D-E74F-BACE-DD6EDB4F4FD5}"/>
              </a:ext>
            </a:extLst>
          </p:cNvPr>
          <p:cNvSpPr>
            <a:spLocks noGrp="1"/>
          </p:cNvSpPr>
          <p:nvPr>
            <p:ph type="sldNum" sz="quarter" idx="12"/>
          </p:nvPr>
        </p:nvSpPr>
        <p:spPr/>
        <p:txBody>
          <a:bodyPr/>
          <a:lstStyle/>
          <a:p>
            <a:fld id="{F712257F-3FFC-8B4D-9BBB-28AA9F2A77BB}" type="slidenum">
              <a:rPr lang="en-US" smtClean="0"/>
              <a:t>13</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05A6CD22-11FD-0C43-AD75-D15004BCA0DD}"/>
              </a:ext>
            </a:extLst>
          </p:cNvPr>
          <p:cNvPicPr>
            <a:picLocks noChangeAspect="1"/>
          </p:cNvPicPr>
          <p:nvPr/>
        </p:nvPicPr>
        <p:blipFill>
          <a:blip r:embed="rId3"/>
          <a:stretch>
            <a:fillRect/>
          </a:stretch>
        </p:blipFill>
        <p:spPr>
          <a:xfrm>
            <a:off x="5472613" y="1809314"/>
            <a:ext cx="6448459" cy="3551825"/>
          </a:xfrm>
          <a:prstGeom prst="rect">
            <a:avLst/>
          </a:prstGeom>
        </p:spPr>
      </p:pic>
    </p:spTree>
    <p:extLst>
      <p:ext uri="{BB962C8B-B14F-4D97-AF65-F5344CB8AC3E}">
        <p14:creationId xmlns:p14="http://schemas.microsoft.com/office/powerpoint/2010/main" val="3803817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82FC-CFC3-1A48-BE47-B6FD23965E1C}"/>
              </a:ext>
            </a:extLst>
          </p:cNvPr>
          <p:cNvSpPr>
            <a:spLocks noGrp="1"/>
          </p:cNvSpPr>
          <p:nvPr>
            <p:ph type="title"/>
          </p:nvPr>
        </p:nvSpPr>
        <p:spPr/>
        <p:txBody>
          <a:bodyPr/>
          <a:lstStyle/>
          <a:p>
            <a:r>
              <a:rPr lang="en-US" dirty="0">
                <a:solidFill>
                  <a:srgbClr val="004EFF"/>
                </a:solidFill>
              </a:rPr>
              <a:t>Lexical Attribute: Example</a:t>
            </a:r>
          </a:p>
        </p:txBody>
      </p:sp>
      <p:sp>
        <p:nvSpPr>
          <p:cNvPr id="3" name="Content Placeholder 2">
            <a:extLst>
              <a:ext uri="{FF2B5EF4-FFF2-40B4-BE49-F238E27FC236}">
                <a16:creationId xmlns:a16="http://schemas.microsoft.com/office/drawing/2014/main" id="{C9984EF2-15A9-DB41-8A61-E8EA2B1EBFF6}"/>
              </a:ext>
            </a:extLst>
          </p:cNvPr>
          <p:cNvSpPr>
            <a:spLocks noGrp="1"/>
          </p:cNvSpPr>
          <p:nvPr>
            <p:ph idx="1"/>
          </p:nvPr>
        </p:nvSpPr>
        <p:spPr/>
        <p:txBody>
          <a:bodyPr/>
          <a:lstStyle/>
          <a:p>
            <a:r>
              <a:rPr lang="en-US" dirty="0"/>
              <a:t>In this example, you’ll use </a:t>
            </a:r>
            <a:r>
              <a:rPr lang="en-US" dirty="0" err="1"/>
              <a:t>spaCy’s</a:t>
            </a:r>
            <a:r>
              <a:rPr lang="en-US" dirty="0"/>
              <a:t> Doc and Token objects, and lexical attributes to find percentages in a text.</a:t>
            </a:r>
          </a:p>
          <a:p>
            <a:r>
              <a:rPr lang="en-US" dirty="0"/>
              <a:t> </a:t>
            </a:r>
            <a:r>
              <a:rPr lang="en-US" dirty="0">
                <a:solidFill>
                  <a:srgbClr val="004EFF"/>
                </a:solidFill>
              </a:rPr>
              <a:t>You’ll be looking for two subsequent tokens: a number and a percent sign</a:t>
            </a:r>
            <a:r>
              <a:rPr lang="en-US" dirty="0"/>
              <a:t>.</a:t>
            </a:r>
          </a:p>
          <a:p>
            <a:r>
              <a:rPr lang="en-US" dirty="0"/>
              <a:t>Use the </a:t>
            </a:r>
            <a:r>
              <a:rPr lang="en-US" dirty="0" err="1"/>
              <a:t>like_num</a:t>
            </a:r>
            <a:r>
              <a:rPr lang="en-US" dirty="0"/>
              <a:t> token attribute to check whether a token in the doc resembles a number.</a:t>
            </a:r>
          </a:p>
          <a:p>
            <a:r>
              <a:rPr lang="en-US" dirty="0"/>
              <a:t>Get the token </a:t>
            </a:r>
            <a:r>
              <a:rPr lang="en-US" i="1" dirty="0"/>
              <a:t>following</a:t>
            </a:r>
            <a:r>
              <a:rPr lang="en-US" dirty="0"/>
              <a:t> the current token in the document. </a:t>
            </a:r>
          </a:p>
          <a:p>
            <a:r>
              <a:rPr lang="en-US" dirty="0"/>
              <a:t>The index of the next token in the doc is </a:t>
            </a:r>
            <a:r>
              <a:rPr lang="en-US" dirty="0" err="1">
                <a:solidFill>
                  <a:srgbClr val="004EFF"/>
                </a:solidFill>
              </a:rPr>
              <a:t>token.i</a:t>
            </a:r>
            <a:r>
              <a:rPr lang="en-US" dirty="0">
                <a:solidFill>
                  <a:srgbClr val="004EFF"/>
                </a:solidFill>
              </a:rPr>
              <a:t> + 1</a:t>
            </a:r>
            <a:r>
              <a:rPr lang="en-US" dirty="0"/>
              <a:t>.</a:t>
            </a:r>
          </a:p>
          <a:p>
            <a:r>
              <a:rPr lang="en-US" dirty="0"/>
              <a:t>Check whether the next token’s text attribute is a percent sign ”%“.</a:t>
            </a:r>
          </a:p>
          <a:p>
            <a:endParaRPr lang="en-US" dirty="0"/>
          </a:p>
        </p:txBody>
      </p:sp>
      <p:sp>
        <p:nvSpPr>
          <p:cNvPr id="4" name="Date Placeholder 3">
            <a:extLst>
              <a:ext uri="{FF2B5EF4-FFF2-40B4-BE49-F238E27FC236}">
                <a16:creationId xmlns:a16="http://schemas.microsoft.com/office/drawing/2014/main" id="{4AD90CE3-66AE-B345-B361-A78A26BAD5A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454D358-6BBE-EE4F-9213-F0ED163BC95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A1EE881-77E7-5644-85A6-AA212F53E35B}"/>
              </a:ext>
            </a:extLst>
          </p:cNvPr>
          <p:cNvSpPr>
            <a:spLocks noGrp="1"/>
          </p:cNvSpPr>
          <p:nvPr>
            <p:ph type="sldNum" sz="quarter" idx="12"/>
          </p:nvPr>
        </p:nvSpPr>
        <p:spPr/>
        <p:txBody>
          <a:bodyPr/>
          <a:lstStyle/>
          <a:p>
            <a:fld id="{F712257F-3FFC-8B4D-9BBB-28AA9F2A77BB}" type="slidenum">
              <a:rPr lang="en-US" smtClean="0"/>
              <a:t>14</a:t>
            </a:fld>
            <a:endParaRPr lang="en-US"/>
          </a:p>
        </p:txBody>
      </p:sp>
    </p:spTree>
    <p:extLst>
      <p:ext uri="{BB962C8B-B14F-4D97-AF65-F5344CB8AC3E}">
        <p14:creationId xmlns:p14="http://schemas.microsoft.com/office/powerpoint/2010/main" val="3355503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B5A62-77BB-CD4D-B648-0AD35B816218}"/>
              </a:ext>
            </a:extLst>
          </p:cNvPr>
          <p:cNvSpPr>
            <a:spLocks noGrp="1"/>
          </p:cNvSpPr>
          <p:nvPr>
            <p:ph type="title"/>
          </p:nvPr>
        </p:nvSpPr>
        <p:spPr/>
        <p:txBody>
          <a:bodyPr/>
          <a:lstStyle/>
          <a:p>
            <a:r>
              <a:rPr lang="en-US" dirty="0">
                <a:solidFill>
                  <a:srgbClr val="004EFF"/>
                </a:solidFill>
              </a:rPr>
              <a:t>Lexical attribute: Exercise</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DD13F77E-AAA3-B94B-8BC0-6A0C5C8734C4}"/>
              </a:ext>
            </a:extLst>
          </p:cNvPr>
          <p:cNvPicPr>
            <a:picLocks noGrp="1" noChangeAspect="1"/>
          </p:cNvPicPr>
          <p:nvPr>
            <p:ph idx="1"/>
          </p:nvPr>
        </p:nvPicPr>
        <p:blipFill>
          <a:blip r:embed="rId3"/>
          <a:stretch>
            <a:fillRect/>
          </a:stretch>
        </p:blipFill>
        <p:spPr>
          <a:xfrm>
            <a:off x="838200" y="1690688"/>
            <a:ext cx="6651094" cy="4351338"/>
          </a:xfrm>
        </p:spPr>
      </p:pic>
      <p:sp>
        <p:nvSpPr>
          <p:cNvPr id="4" name="Date Placeholder 3">
            <a:extLst>
              <a:ext uri="{FF2B5EF4-FFF2-40B4-BE49-F238E27FC236}">
                <a16:creationId xmlns:a16="http://schemas.microsoft.com/office/drawing/2014/main" id="{ABB0E10A-03D9-2A41-B7E1-6930801C849B}"/>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A1C9BF3-CE76-4C46-9921-4C3D11B58CB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FCF2ACF-AE8E-2740-BB97-1D69DF5435F5}"/>
              </a:ext>
            </a:extLst>
          </p:cNvPr>
          <p:cNvSpPr>
            <a:spLocks noGrp="1"/>
          </p:cNvSpPr>
          <p:nvPr>
            <p:ph type="sldNum" sz="quarter" idx="12"/>
          </p:nvPr>
        </p:nvSpPr>
        <p:spPr/>
        <p:txBody>
          <a:bodyPr/>
          <a:lstStyle/>
          <a:p>
            <a:fld id="{F712257F-3FFC-8B4D-9BBB-28AA9F2A77BB}" type="slidenum">
              <a:rPr lang="en-US" smtClean="0"/>
              <a:t>15</a:t>
            </a:fld>
            <a:endParaRPr lang="en-US"/>
          </a:p>
        </p:txBody>
      </p:sp>
    </p:spTree>
    <p:extLst>
      <p:ext uri="{BB962C8B-B14F-4D97-AF65-F5344CB8AC3E}">
        <p14:creationId xmlns:p14="http://schemas.microsoft.com/office/powerpoint/2010/main" val="1392740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E3EDC-8B48-DF49-8D8F-8D62F44C83A2}"/>
              </a:ext>
            </a:extLst>
          </p:cNvPr>
          <p:cNvSpPr>
            <a:spLocks noGrp="1"/>
          </p:cNvSpPr>
          <p:nvPr>
            <p:ph type="title"/>
          </p:nvPr>
        </p:nvSpPr>
        <p:spPr/>
        <p:txBody>
          <a:bodyPr/>
          <a:lstStyle/>
          <a:p>
            <a:r>
              <a:rPr lang="en-US" dirty="0">
                <a:solidFill>
                  <a:srgbClr val="004EFF"/>
                </a:solidFill>
              </a:rPr>
              <a:t>Lexical attribute: Solution</a:t>
            </a:r>
          </a:p>
        </p:txBody>
      </p:sp>
      <p:sp>
        <p:nvSpPr>
          <p:cNvPr id="4" name="Date Placeholder 3">
            <a:extLst>
              <a:ext uri="{FF2B5EF4-FFF2-40B4-BE49-F238E27FC236}">
                <a16:creationId xmlns:a16="http://schemas.microsoft.com/office/drawing/2014/main" id="{612A03E1-FD70-4849-82DD-2866128542AA}"/>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EF145DD-9E6B-F94F-995F-E83BC880286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867AA2F-BECB-D343-8264-DB05B0328A11}"/>
              </a:ext>
            </a:extLst>
          </p:cNvPr>
          <p:cNvSpPr>
            <a:spLocks noGrp="1"/>
          </p:cNvSpPr>
          <p:nvPr>
            <p:ph type="sldNum" sz="quarter" idx="12"/>
          </p:nvPr>
        </p:nvSpPr>
        <p:spPr/>
        <p:txBody>
          <a:bodyPr/>
          <a:lstStyle/>
          <a:p>
            <a:fld id="{F712257F-3FFC-8B4D-9BBB-28AA9F2A77BB}" type="slidenum">
              <a:rPr lang="en-US" smtClean="0"/>
              <a:t>16</a:t>
            </a:fld>
            <a:endParaRPr lang="en-US"/>
          </a:p>
        </p:txBody>
      </p:sp>
      <p:pic>
        <p:nvPicPr>
          <p:cNvPr id="7" name="Content Placeholder 6" descr="Graphical user interface, text, application, email&#10;&#10;Description automatically generated">
            <a:extLst>
              <a:ext uri="{FF2B5EF4-FFF2-40B4-BE49-F238E27FC236}">
                <a16:creationId xmlns:a16="http://schemas.microsoft.com/office/drawing/2014/main" id="{AC546E19-EF50-674B-ADEE-5833565F4CC8}"/>
              </a:ext>
            </a:extLst>
          </p:cNvPr>
          <p:cNvPicPr>
            <a:picLocks noGrp="1" noChangeAspect="1"/>
          </p:cNvPicPr>
          <p:nvPr>
            <p:ph idx="1"/>
          </p:nvPr>
        </p:nvPicPr>
        <p:blipFill>
          <a:blip r:embed="rId3"/>
          <a:stretch>
            <a:fillRect/>
          </a:stretch>
        </p:blipFill>
        <p:spPr>
          <a:xfrm>
            <a:off x="838200" y="1847850"/>
            <a:ext cx="6630217" cy="4351338"/>
          </a:xfrm>
          <a:prstGeom prst="rect">
            <a:avLst/>
          </a:prstGeom>
        </p:spPr>
      </p:pic>
    </p:spTree>
    <p:extLst>
      <p:ext uri="{BB962C8B-B14F-4D97-AF65-F5344CB8AC3E}">
        <p14:creationId xmlns:p14="http://schemas.microsoft.com/office/powerpoint/2010/main" val="147368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6721-EFBB-D04D-BB66-D555C4178879}"/>
              </a:ext>
            </a:extLst>
          </p:cNvPr>
          <p:cNvSpPr>
            <a:spLocks noGrp="1"/>
          </p:cNvSpPr>
          <p:nvPr>
            <p:ph type="title"/>
          </p:nvPr>
        </p:nvSpPr>
        <p:spPr>
          <a:xfrm>
            <a:off x="1063669" y="2607284"/>
            <a:ext cx="10515600" cy="1325563"/>
          </a:xfrm>
        </p:spPr>
        <p:txBody>
          <a:bodyPr/>
          <a:lstStyle/>
          <a:p>
            <a:pPr algn="ctr"/>
            <a:r>
              <a:rPr lang="en-US" dirty="0">
                <a:solidFill>
                  <a:srgbClr val="004EFF"/>
                </a:solidFill>
              </a:rPr>
              <a:t>Statistical Models</a:t>
            </a:r>
          </a:p>
        </p:txBody>
      </p:sp>
      <p:sp>
        <p:nvSpPr>
          <p:cNvPr id="4" name="Date Placeholder 3">
            <a:extLst>
              <a:ext uri="{FF2B5EF4-FFF2-40B4-BE49-F238E27FC236}">
                <a16:creationId xmlns:a16="http://schemas.microsoft.com/office/drawing/2014/main" id="{6630F49F-18B1-B44F-B6A5-B74AB601D6B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F887A3DB-6959-9A4A-A51D-17DDEB25ECB6}"/>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307F071-804A-3149-A00F-560C522785F9}"/>
              </a:ext>
            </a:extLst>
          </p:cNvPr>
          <p:cNvSpPr>
            <a:spLocks noGrp="1"/>
          </p:cNvSpPr>
          <p:nvPr>
            <p:ph type="sldNum" sz="quarter" idx="12"/>
          </p:nvPr>
        </p:nvSpPr>
        <p:spPr/>
        <p:txBody>
          <a:bodyPr/>
          <a:lstStyle/>
          <a:p>
            <a:fld id="{F712257F-3FFC-8B4D-9BBB-28AA9F2A77BB}" type="slidenum">
              <a:rPr lang="en-US" smtClean="0"/>
              <a:t>17</a:t>
            </a:fld>
            <a:endParaRPr lang="en-US"/>
          </a:p>
        </p:txBody>
      </p:sp>
    </p:spTree>
    <p:extLst>
      <p:ext uri="{BB962C8B-B14F-4D97-AF65-F5344CB8AC3E}">
        <p14:creationId xmlns:p14="http://schemas.microsoft.com/office/powerpoint/2010/main" val="157971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715C-D791-CF42-8001-9B83A71D0E3E}"/>
              </a:ext>
            </a:extLst>
          </p:cNvPr>
          <p:cNvSpPr>
            <a:spLocks noGrp="1"/>
          </p:cNvSpPr>
          <p:nvPr>
            <p:ph type="title"/>
          </p:nvPr>
        </p:nvSpPr>
        <p:spPr/>
        <p:txBody>
          <a:bodyPr/>
          <a:lstStyle/>
          <a:p>
            <a:r>
              <a:rPr lang="en-US" b="1" dirty="0">
                <a:solidFill>
                  <a:srgbClr val="004EFF"/>
                </a:solidFill>
              </a:rPr>
              <a:t>What are statistical models?</a:t>
            </a:r>
            <a:endParaRPr lang="en-US" dirty="0">
              <a:solidFill>
                <a:srgbClr val="004EFF"/>
              </a:solidFill>
            </a:endParaRP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55CD7845-B08D-DE46-A589-60C970C54C6F}"/>
              </a:ext>
            </a:extLst>
          </p:cNvPr>
          <p:cNvPicPr>
            <a:picLocks noGrp="1" noChangeAspect="1"/>
          </p:cNvPicPr>
          <p:nvPr>
            <p:ph idx="1"/>
          </p:nvPr>
        </p:nvPicPr>
        <p:blipFill>
          <a:blip r:embed="rId2"/>
          <a:stretch>
            <a:fillRect/>
          </a:stretch>
        </p:blipFill>
        <p:spPr>
          <a:xfrm>
            <a:off x="958327" y="1690688"/>
            <a:ext cx="7409105" cy="3219516"/>
          </a:xfrm>
        </p:spPr>
      </p:pic>
      <p:sp>
        <p:nvSpPr>
          <p:cNvPr id="4" name="Date Placeholder 3">
            <a:extLst>
              <a:ext uri="{FF2B5EF4-FFF2-40B4-BE49-F238E27FC236}">
                <a16:creationId xmlns:a16="http://schemas.microsoft.com/office/drawing/2014/main" id="{DE9B513D-B9C6-B142-A44A-391336E850F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AB581BC-EC1D-C646-A21A-FCB7C500B8F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6BBFB55-856B-9A48-A02F-62FC117C8776}"/>
              </a:ext>
            </a:extLst>
          </p:cNvPr>
          <p:cNvSpPr>
            <a:spLocks noGrp="1"/>
          </p:cNvSpPr>
          <p:nvPr>
            <p:ph type="sldNum" sz="quarter" idx="12"/>
          </p:nvPr>
        </p:nvSpPr>
        <p:spPr/>
        <p:txBody>
          <a:bodyPr/>
          <a:lstStyle/>
          <a:p>
            <a:fld id="{F712257F-3FFC-8B4D-9BBB-28AA9F2A77BB}" type="slidenum">
              <a:rPr lang="en-US" smtClean="0"/>
              <a:t>18</a:t>
            </a:fld>
            <a:endParaRPr lang="en-US"/>
          </a:p>
        </p:txBody>
      </p:sp>
      <p:sp>
        <p:nvSpPr>
          <p:cNvPr id="9" name="Rectangle 8">
            <a:extLst>
              <a:ext uri="{FF2B5EF4-FFF2-40B4-BE49-F238E27FC236}">
                <a16:creationId xmlns:a16="http://schemas.microsoft.com/office/drawing/2014/main" id="{8F0D5576-9484-654B-AB59-731858FA11B3}"/>
              </a:ext>
            </a:extLst>
          </p:cNvPr>
          <p:cNvSpPr/>
          <p:nvPr/>
        </p:nvSpPr>
        <p:spPr>
          <a:xfrm>
            <a:off x="1146627" y="5263945"/>
            <a:ext cx="3054811" cy="369332"/>
          </a:xfrm>
          <a:prstGeom prst="rect">
            <a:avLst/>
          </a:prstGeom>
        </p:spPr>
        <p:txBody>
          <a:bodyPr wrap="none">
            <a:spAutoFit/>
          </a:bodyPr>
          <a:lstStyle/>
          <a:p>
            <a:r>
              <a:rPr lang="en-US" dirty="0"/>
              <a:t>https://</a:t>
            </a:r>
            <a:r>
              <a:rPr lang="en-US" dirty="0" err="1"/>
              <a:t>spacy.io</a:t>
            </a:r>
            <a:r>
              <a:rPr lang="en-US" dirty="0"/>
              <a:t>/usage/models</a:t>
            </a:r>
          </a:p>
        </p:txBody>
      </p:sp>
    </p:spTree>
    <p:extLst>
      <p:ext uri="{BB962C8B-B14F-4D97-AF65-F5344CB8AC3E}">
        <p14:creationId xmlns:p14="http://schemas.microsoft.com/office/powerpoint/2010/main" val="3797083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DE97-4299-0147-A2AC-97D5B9D11799}"/>
              </a:ext>
            </a:extLst>
          </p:cNvPr>
          <p:cNvSpPr>
            <a:spLocks noGrp="1"/>
          </p:cNvSpPr>
          <p:nvPr>
            <p:ph type="title"/>
          </p:nvPr>
        </p:nvSpPr>
        <p:spPr/>
        <p:txBody>
          <a:bodyPr/>
          <a:lstStyle/>
          <a:p>
            <a:r>
              <a:rPr lang="en-US" b="1" dirty="0">
                <a:solidFill>
                  <a:srgbClr val="004EFF"/>
                </a:solidFill>
              </a:rPr>
              <a:t>Model Packages</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6B8AEAAE-747C-1B43-8C12-39AFECB0760B}"/>
              </a:ext>
            </a:extLst>
          </p:cNvPr>
          <p:cNvPicPr>
            <a:picLocks noGrp="1" noChangeAspect="1"/>
          </p:cNvPicPr>
          <p:nvPr>
            <p:ph idx="1"/>
          </p:nvPr>
        </p:nvPicPr>
        <p:blipFill>
          <a:blip r:embed="rId2"/>
          <a:stretch>
            <a:fillRect/>
          </a:stretch>
        </p:blipFill>
        <p:spPr>
          <a:xfrm>
            <a:off x="838200" y="1561328"/>
            <a:ext cx="5969000" cy="3276600"/>
          </a:xfrm>
        </p:spPr>
      </p:pic>
      <p:sp>
        <p:nvSpPr>
          <p:cNvPr id="4" name="Date Placeholder 3">
            <a:extLst>
              <a:ext uri="{FF2B5EF4-FFF2-40B4-BE49-F238E27FC236}">
                <a16:creationId xmlns:a16="http://schemas.microsoft.com/office/drawing/2014/main" id="{DAE3DE15-D5F8-214B-9461-B918EE6C08D9}"/>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B5BAE25-BAEE-ED42-84F1-D4BE49180376}"/>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7FAB43B-626F-4444-8CF9-3C5B70097871}"/>
              </a:ext>
            </a:extLst>
          </p:cNvPr>
          <p:cNvSpPr>
            <a:spLocks noGrp="1"/>
          </p:cNvSpPr>
          <p:nvPr>
            <p:ph type="sldNum" sz="quarter" idx="12"/>
          </p:nvPr>
        </p:nvSpPr>
        <p:spPr/>
        <p:txBody>
          <a:bodyPr/>
          <a:lstStyle/>
          <a:p>
            <a:fld id="{F712257F-3FFC-8B4D-9BBB-28AA9F2A77BB}" type="slidenum">
              <a:rPr lang="en-US" smtClean="0"/>
              <a:t>19</a:t>
            </a:fld>
            <a:endParaRPr lang="en-US"/>
          </a:p>
        </p:txBody>
      </p:sp>
      <p:sp>
        <p:nvSpPr>
          <p:cNvPr id="9" name="TextBox 8">
            <a:extLst>
              <a:ext uri="{FF2B5EF4-FFF2-40B4-BE49-F238E27FC236}">
                <a16:creationId xmlns:a16="http://schemas.microsoft.com/office/drawing/2014/main" id="{CCC31851-7783-AB42-A0C7-669AF1430ABB}"/>
              </a:ext>
            </a:extLst>
          </p:cNvPr>
          <p:cNvSpPr txBox="1"/>
          <p:nvPr/>
        </p:nvSpPr>
        <p:spPr>
          <a:xfrm>
            <a:off x="7240044" y="1528175"/>
            <a:ext cx="4113756" cy="5078313"/>
          </a:xfrm>
          <a:prstGeom prst="rect">
            <a:avLst/>
          </a:prstGeom>
          <a:noFill/>
        </p:spPr>
        <p:txBody>
          <a:bodyPr wrap="square" rtlCol="0">
            <a:spAutoFit/>
          </a:bodyPr>
          <a:lstStyle/>
          <a:p>
            <a:pPr marL="285750" indent="-285750">
              <a:buFont typeface="Arial" panose="020B0604020202020204" pitchFamily="34" charset="0"/>
              <a:buChar char="•"/>
            </a:pPr>
            <a:r>
              <a:rPr lang="en-US" dirty="0" err="1"/>
              <a:t>spaCy</a:t>
            </a:r>
            <a:r>
              <a:rPr lang="en-US" dirty="0"/>
              <a:t> provides a number of pre-trained model packages you can download using the spacy download command. For example, the "</a:t>
            </a:r>
            <a:r>
              <a:rPr lang="en-US" dirty="0" err="1"/>
              <a:t>en_core_web_sm</a:t>
            </a:r>
            <a:r>
              <a:rPr lang="en-US" dirty="0"/>
              <a:t>" package is a small English model that supports all core capabilities and is trained on web text.</a:t>
            </a:r>
          </a:p>
          <a:p>
            <a:pPr marL="285750" indent="-285750">
              <a:buFont typeface="Arial" panose="020B0604020202020204" pitchFamily="34" charset="0"/>
              <a:buChar char="•"/>
            </a:pPr>
            <a:r>
              <a:rPr lang="en-US" dirty="0"/>
              <a:t>The </a:t>
            </a:r>
            <a:r>
              <a:rPr lang="en-US" dirty="0" err="1"/>
              <a:t>spacy.load</a:t>
            </a:r>
            <a:r>
              <a:rPr lang="en-US" dirty="0"/>
              <a:t> method loads a model package by name and returns an </a:t>
            </a:r>
            <a:r>
              <a:rPr lang="en-US" dirty="0" err="1"/>
              <a:t>nlp</a:t>
            </a:r>
            <a:r>
              <a:rPr lang="en-US" dirty="0"/>
              <a:t> object.</a:t>
            </a:r>
          </a:p>
          <a:p>
            <a:pPr marL="285750" indent="-285750">
              <a:buFont typeface="Arial" panose="020B0604020202020204" pitchFamily="34" charset="0"/>
              <a:buChar char="•"/>
            </a:pPr>
            <a:r>
              <a:rPr lang="en-US" dirty="0"/>
              <a:t>The package provides the binary weights that enable </a:t>
            </a:r>
            <a:r>
              <a:rPr lang="en-US" dirty="0" err="1"/>
              <a:t>spaCy</a:t>
            </a:r>
            <a:r>
              <a:rPr lang="en-US" dirty="0"/>
              <a:t> to make predictions.</a:t>
            </a:r>
          </a:p>
          <a:p>
            <a:pPr marL="285750" indent="-285750">
              <a:buFont typeface="Arial" panose="020B0604020202020204" pitchFamily="34" charset="0"/>
              <a:buChar char="•"/>
            </a:pPr>
            <a:r>
              <a:rPr lang="en-US" dirty="0"/>
              <a:t>It also includes the vocabulary, and meta information to tell </a:t>
            </a:r>
            <a:r>
              <a:rPr lang="en-US" dirty="0" err="1"/>
              <a:t>spaCy</a:t>
            </a:r>
            <a:r>
              <a:rPr lang="en-US" dirty="0"/>
              <a:t> which language class to use and how to configure the processing pipeline.</a:t>
            </a:r>
          </a:p>
          <a:p>
            <a:endParaRPr lang="en-US" dirty="0"/>
          </a:p>
        </p:txBody>
      </p:sp>
    </p:spTree>
    <p:extLst>
      <p:ext uri="{BB962C8B-B14F-4D97-AF65-F5344CB8AC3E}">
        <p14:creationId xmlns:p14="http://schemas.microsoft.com/office/powerpoint/2010/main" val="281798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43CE7-A2C5-544F-B616-7EF89BA0CDE8}"/>
              </a:ext>
            </a:extLst>
          </p:cNvPr>
          <p:cNvSpPr>
            <a:spLocks noGrp="1"/>
          </p:cNvSpPr>
          <p:nvPr>
            <p:ph type="title"/>
          </p:nvPr>
        </p:nvSpPr>
        <p:spPr/>
        <p:txBody>
          <a:bodyPr/>
          <a:lstStyle/>
          <a:p>
            <a:r>
              <a:rPr lang="en-US" dirty="0">
                <a:solidFill>
                  <a:srgbClr val="004EFF"/>
                </a:solidFill>
              </a:rPr>
              <a:t>Outline</a:t>
            </a:r>
          </a:p>
        </p:txBody>
      </p:sp>
      <p:sp>
        <p:nvSpPr>
          <p:cNvPr id="3" name="Content Placeholder 2">
            <a:extLst>
              <a:ext uri="{FF2B5EF4-FFF2-40B4-BE49-F238E27FC236}">
                <a16:creationId xmlns:a16="http://schemas.microsoft.com/office/drawing/2014/main" id="{AAD51CA7-021C-1B4A-B176-BE99B986C98E}"/>
              </a:ext>
            </a:extLst>
          </p:cNvPr>
          <p:cNvSpPr>
            <a:spLocks noGrp="1"/>
          </p:cNvSpPr>
          <p:nvPr>
            <p:ph idx="1"/>
          </p:nvPr>
        </p:nvSpPr>
        <p:spPr/>
        <p:txBody>
          <a:bodyPr/>
          <a:lstStyle/>
          <a:p>
            <a:r>
              <a:rPr lang="en-US" dirty="0"/>
              <a:t>Introduction to Spacy </a:t>
            </a:r>
          </a:p>
          <a:p>
            <a:pPr lvl="1"/>
            <a:r>
              <a:rPr lang="en-US" dirty="0">
                <a:solidFill>
                  <a:srgbClr val="FF0000"/>
                </a:solidFill>
              </a:rPr>
              <a:t>Spacy V2 used in this tutorial</a:t>
            </a:r>
            <a:endParaRPr lang="en-US" dirty="0"/>
          </a:p>
          <a:p>
            <a:r>
              <a:rPr lang="en-US" dirty="0"/>
              <a:t>Rule-based matching</a:t>
            </a:r>
          </a:p>
          <a:p>
            <a:r>
              <a:rPr lang="en-US" dirty="0"/>
              <a:t>Large-scale data analysis</a:t>
            </a:r>
          </a:p>
          <a:p>
            <a:r>
              <a:rPr lang="en-US" dirty="0"/>
              <a:t>Processing pipeline</a:t>
            </a:r>
          </a:p>
          <a:p>
            <a:r>
              <a:rPr lang="en-US" dirty="0"/>
              <a:t>Scaling and performance</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9246DEE-F4E7-7E40-954A-A1445DFD50EF}"/>
              </a:ext>
            </a:extLst>
          </p:cNvPr>
          <p:cNvSpPr>
            <a:spLocks noGrp="1"/>
          </p:cNvSpPr>
          <p:nvPr>
            <p:ph type="sldNum" sz="quarter" idx="12"/>
          </p:nvPr>
        </p:nvSpPr>
        <p:spPr/>
        <p:txBody>
          <a:bodyPr/>
          <a:lstStyle/>
          <a:p>
            <a:fld id="{F712257F-3FFC-8B4D-9BBB-28AA9F2A77BB}" type="slidenum">
              <a:rPr lang="en-US" smtClean="0"/>
              <a:t>2</a:t>
            </a:fld>
            <a:endParaRPr lang="en-US"/>
          </a:p>
        </p:txBody>
      </p:sp>
      <p:sp>
        <p:nvSpPr>
          <p:cNvPr id="5" name="Footer Placeholder 4">
            <a:extLst>
              <a:ext uri="{FF2B5EF4-FFF2-40B4-BE49-F238E27FC236}">
                <a16:creationId xmlns:a16="http://schemas.microsoft.com/office/drawing/2014/main" id="{3853DA13-4320-7D49-89FD-9B0694952CD3}"/>
              </a:ext>
            </a:extLst>
          </p:cNvPr>
          <p:cNvSpPr>
            <a:spLocks noGrp="1"/>
          </p:cNvSpPr>
          <p:nvPr>
            <p:ph type="ftr" sz="quarter" idx="11"/>
          </p:nvPr>
        </p:nvSpPr>
        <p:spPr/>
        <p:txBody>
          <a:bodyPr/>
          <a:lstStyle/>
          <a:p>
            <a:r>
              <a:rPr lang="en-US"/>
              <a:t>Kennesaw State University</a:t>
            </a:r>
            <a:endParaRPr lang="en-US" dirty="0"/>
          </a:p>
        </p:txBody>
      </p:sp>
      <p:sp>
        <p:nvSpPr>
          <p:cNvPr id="6" name="Date Placeholder 5">
            <a:extLst>
              <a:ext uri="{FF2B5EF4-FFF2-40B4-BE49-F238E27FC236}">
                <a16:creationId xmlns:a16="http://schemas.microsoft.com/office/drawing/2014/main" id="{273E9BDF-8647-D546-BB12-435857EB9EB1}"/>
              </a:ext>
            </a:extLst>
          </p:cNvPr>
          <p:cNvSpPr>
            <a:spLocks noGrp="1"/>
          </p:cNvSpPr>
          <p:nvPr>
            <p:ph type="dt" sz="half" idx="10"/>
          </p:nvPr>
        </p:nvSpPr>
        <p:spPr/>
        <p:txBody>
          <a:bodyPr/>
          <a:lstStyle/>
          <a:p>
            <a:r>
              <a:rPr lang="en-US"/>
              <a:t>Computer Science</a:t>
            </a:r>
            <a:endParaRPr lang="en-US" dirty="0"/>
          </a:p>
        </p:txBody>
      </p:sp>
    </p:spTree>
    <p:extLst>
      <p:ext uri="{BB962C8B-B14F-4D97-AF65-F5344CB8AC3E}">
        <p14:creationId xmlns:p14="http://schemas.microsoft.com/office/powerpoint/2010/main" val="400795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5B9E-3FF9-3340-8737-4E26BE5D0B5C}"/>
              </a:ext>
            </a:extLst>
          </p:cNvPr>
          <p:cNvSpPr>
            <a:spLocks noGrp="1"/>
          </p:cNvSpPr>
          <p:nvPr>
            <p:ph type="title"/>
          </p:nvPr>
        </p:nvSpPr>
        <p:spPr/>
        <p:txBody>
          <a:bodyPr/>
          <a:lstStyle/>
          <a:p>
            <a:r>
              <a:rPr lang="en-US" dirty="0">
                <a:solidFill>
                  <a:srgbClr val="004EFF"/>
                </a:solidFill>
              </a:rPr>
              <a:t>Loading Models</a:t>
            </a:r>
          </a:p>
        </p:txBody>
      </p:sp>
      <p:sp>
        <p:nvSpPr>
          <p:cNvPr id="3" name="Content Placeholder 2">
            <a:extLst>
              <a:ext uri="{FF2B5EF4-FFF2-40B4-BE49-F238E27FC236}">
                <a16:creationId xmlns:a16="http://schemas.microsoft.com/office/drawing/2014/main" id="{6DAE0C73-187D-1A4A-9723-687A7E39E374}"/>
              </a:ext>
            </a:extLst>
          </p:cNvPr>
          <p:cNvSpPr>
            <a:spLocks noGrp="1"/>
          </p:cNvSpPr>
          <p:nvPr>
            <p:ph idx="1"/>
          </p:nvPr>
        </p:nvSpPr>
        <p:spPr/>
        <p:txBody>
          <a:bodyPr/>
          <a:lstStyle/>
          <a:p>
            <a:r>
              <a:rPr lang="en-US" dirty="0"/>
              <a:t>The models we’re using in this course are already pre-installed. For more details on </a:t>
            </a:r>
            <a:r>
              <a:rPr lang="en-US" dirty="0" err="1"/>
              <a:t>spaCy’s</a:t>
            </a:r>
            <a:r>
              <a:rPr lang="en-US" dirty="0"/>
              <a:t> statistical models and how to install them on your machine, see </a:t>
            </a:r>
            <a:r>
              <a:rPr lang="en-US" dirty="0">
                <a:hlinkClick r:id="rId2"/>
              </a:rPr>
              <a:t>the documentation</a:t>
            </a:r>
            <a:r>
              <a:rPr lang="en-US" dirty="0"/>
              <a:t>.</a:t>
            </a:r>
          </a:p>
          <a:p>
            <a:r>
              <a:rPr lang="en-US" dirty="0"/>
              <a:t>Use </a:t>
            </a:r>
            <a:r>
              <a:rPr lang="en-US" dirty="0" err="1"/>
              <a:t>spacy.load</a:t>
            </a:r>
            <a:r>
              <a:rPr lang="en-US" dirty="0"/>
              <a:t> to load the small English model "</a:t>
            </a:r>
            <a:r>
              <a:rPr lang="en-US" dirty="0" err="1"/>
              <a:t>en_core_web_sm</a:t>
            </a:r>
            <a:r>
              <a:rPr lang="en-US" dirty="0"/>
              <a:t>".</a:t>
            </a:r>
          </a:p>
          <a:p>
            <a:r>
              <a:rPr lang="en-US" dirty="0"/>
              <a:t>Process the text and print the document text.</a:t>
            </a:r>
          </a:p>
          <a:p>
            <a:endParaRPr lang="en-US" dirty="0"/>
          </a:p>
          <a:p>
            <a:r>
              <a:rPr lang="en-US" dirty="0">
                <a:hlinkClick r:id="rId2"/>
              </a:rPr>
              <a:t>https://spacy.io/usage/models</a:t>
            </a:r>
            <a:endParaRPr lang="en-US" dirty="0"/>
          </a:p>
          <a:p>
            <a:endParaRPr lang="en-US" dirty="0"/>
          </a:p>
        </p:txBody>
      </p:sp>
      <p:sp>
        <p:nvSpPr>
          <p:cNvPr id="4" name="Date Placeholder 3">
            <a:extLst>
              <a:ext uri="{FF2B5EF4-FFF2-40B4-BE49-F238E27FC236}">
                <a16:creationId xmlns:a16="http://schemas.microsoft.com/office/drawing/2014/main" id="{08DA0386-0054-F047-AA15-1ADE6189785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1748965-33E9-2A43-8526-F831F0A1ED2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180A8DB-A6A5-0148-92C7-64B93ECD6FB1}"/>
              </a:ext>
            </a:extLst>
          </p:cNvPr>
          <p:cNvSpPr>
            <a:spLocks noGrp="1"/>
          </p:cNvSpPr>
          <p:nvPr>
            <p:ph type="sldNum" sz="quarter" idx="12"/>
          </p:nvPr>
        </p:nvSpPr>
        <p:spPr/>
        <p:txBody>
          <a:bodyPr/>
          <a:lstStyle/>
          <a:p>
            <a:fld id="{F712257F-3FFC-8B4D-9BBB-28AA9F2A77BB}" type="slidenum">
              <a:rPr lang="en-US" smtClean="0"/>
              <a:t>20</a:t>
            </a:fld>
            <a:endParaRPr lang="en-US"/>
          </a:p>
        </p:txBody>
      </p:sp>
    </p:spTree>
    <p:extLst>
      <p:ext uri="{BB962C8B-B14F-4D97-AF65-F5344CB8AC3E}">
        <p14:creationId xmlns:p14="http://schemas.microsoft.com/office/powerpoint/2010/main" val="2671604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25255-F9D9-E64A-A8A1-14BE3F350151}"/>
              </a:ext>
            </a:extLst>
          </p:cNvPr>
          <p:cNvSpPr>
            <a:spLocks noGrp="1"/>
          </p:cNvSpPr>
          <p:nvPr>
            <p:ph type="title"/>
          </p:nvPr>
        </p:nvSpPr>
        <p:spPr/>
        <p:txBody>
          <a:bodyPr/>
          <a:lstStyle/>
          <a:p>
            <a:r>
              <a:rPr lang="en-US" dirty="0">
                <a:solidFill>
                  <a:srgbClr val="004EFF"/>
                </a:solidFill>
              </a:rPr>
              <a:t>Loading Models</a:t>
            </a:r>
          </a:p>
        </p:txBody>
      </p:sp>
      <p:pic>
        <p:nvPicPr>
          <p:cNvPr id="8" name="Content Placeholder 7" descr="Graphical user interface, text, application&#10;&#10;Description automatically generated">
            <a:extLst>
              <a:ext uri="{FF2B5EF4-FFF2-40B4-BE49-F238E27FC236}">
                <a16:creationId xmlns:a16="http://schemas.microsoft.com/office/drawing/2014/main" id="{6F03BFE4-59A1-B145-95D4-052853CA35B5}"/>
              </a:ext>
            </a:extLst>
          </p:cNvPr>
          <p:cNvPicPr>
            <a:picLocks noGrp="1" noChangeAspect="1"/>
          </p:cNvPicPr>
          <p:nvPr>
            <p:ph idx="1"/>
          </p:nvPr>
        </p:nvPicPr>
        <p:blipFill>
          <a:blip r:embed="rId2"/>
          <a:stretch>
            <a:fillRect/>
          </a:stretch>
        </p:blipFill>
        <p:spPr>
          <a:xfrm>
            <a:off x="838200" y="1847850"/>
            <a:ext cx="6508825" cy="4351338"/>
          </a:xfrm>
        </p:spPr>
      </p:pic>
      <p:sp>
        <p:nvSpPr>
          <p:cNvPr id="4" name="Date Placeholder 3">
            <a:extLst>
              <a:ext uri="{FF2B5EF4-FFF2-40B4-BE49-F238E27FC236}">
                <a16:creationId xmlns:a16="http://schemas.microsoft.com/office/drawing/2014/main" id="{F9EC4489-C81F-974E-BBA6-1A7F1C83489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8D19ABE-E401-F642-9A99-0D0521E2B46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F5FB5F7-C7B9-4C4E-87C0-FE35B3F9236C}"/>
              </a:ext>
            </a:extLst>
          </p:cNvPr>
          <p:cNvSpPr>
            <a:spLocks noGrp="1"/>
          </p:cNvSpPr>
          <p:nvPr>
            <p:ph type="sldNum" sz="quarter" idx="12"/>
          </p:nvPr>
        </p:nvSpPr>
        <p:spPr/>
        <p:txBody>
          <a:bodyPr/>
          <a:lstStyle/>
          <a:p>
            <a:fld id="{F712257F-3FFC-8B4D-9BBB-28AA9F2A77BB}" type="slidenum">
              <a:rPr lang="en-US" smtClean="0"/>
              <a:t>21</a:t>
            </a:fld>
            <a:endParaRPr lang="en-US"/>
          </a:p>
        </p:txBody>
      </p:sp>
    </p:spTree>
    <p:extLst>
      <p:ext uri="{BB962C8B-B14F-4D97-AF65-F5344CB8AC3E}">
        <p14:creationId xmlns:p14="http://schemas.microsoft.com/office/powerpoint/2010/main" val="409406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555E5-DFCA-7942-83E2-9D4CFEDC71A6}"/>
              </a:ext>
            </a:extLst>
          </p:cNvPr>
          <p:cNvSpPr>
            <a:spLocks noGrp="1"/>
          </p:cNvSpPr>
          <p:nvPr>
            <p:ph type="title"/>
          </p:nvPr>
        </p:nvSpPr>
        <p:spPr/>
        <p:txBody>
          <a:bodyPr/>
          <a:lstStyle/>
          <a:p>
            <a:r>
              <a:rPr lang="en-US" dirty="0">
                <a:solidFill>
                  <a:srgbClr val="004EFF"/>
                </a:solidFill>
              </a:rPr>
              <a:t>Predicting Linguistic Annotations</a:t>
            </a:r>
          </a:p>
        </p:txBody>
      </p:sp>
      <p:sp>
        <p:nvSpPr>
          <p:cNvPr id="3" name="Content Placeholder 2">
            <a:extLst>
              <a:ext uri="{FF2B5EF4-FFF2-40B4-BE49-F238E27FC236}">
                <a16:creationId xmlns:a16="http://schemas.microsoft.com/office/drawing/2014/main" id="{AE276DC8-669B-F745-82CC-2D2411ACB087}"/>
              </a:ext>
            </a:extLst>
          </p:cNvPr>
          <p:cNvSpPr>
            <a:spLocks noGrp="1"/>
          </p:cNvSpPr>
          <p:nvPr>
            <p:ph idx="1"/>
          </p:nvPr>
        </p:nvSpPr>
        <p:spPr/>
        <p:txBody>
          <a:bodyPr/>
          <a:lstStyle/>
          <a:p>
            <a:r>
              <a:rPr lang="en-US" dirty="0" err="1"/>
              <a:t>spaCy’s</a:t>
            </a:r>
            <a:r>
              <a:rPr lang="en-US" dirty="0"/>
              <a:t> pre-trained model packages and see its predictions in action. </a:t>
            </a:r>
          </a:p>
          <a:p>
            <a:r>
              <a:rPr lang="en-US" dirty="0"/>
              <a:t>To find out what a tag or label means, </a:t>
            </a:r>
          </a:p>
          <a:p>
            <a:pPr lvl="1"/>
            <a:r>
              <a:rPr lang="en-US" dirty="0"/>
              <a:t>you can call </a:t>
            </a:r>
            <a:r>
              <a:rPr lang="en-US" dirty="0" err="1"/>
              <a:t>spacy.explain</a:t>
            </a:r>
            <a:r>
              <a:rPr lang="en-US" dirty="0"/>
              <a:t> in the loop. </a:t>
            </a:r>
          </a:p>
          <a:p>
            <a:pPr lvl="1"/>
            <a:r>
              <a:rPr lang="en-US" dirty="0"/>
              <a:t>For example: </a:t>
            </a:r>
            <a:r>
              <a:rPr lang="en-US" dirty="0" err="1"/>
              <a:t>spacy.explain</a:t>
            </a:r>
            <a:r>
              <a:rPr lang="en-US" dirty="0"/>
              <a:t>("PROPN") or </a:t>
            </a:r>
            <a:r>
              <a:rPr lang="en-US" dirty="0" err="1"/>
              <a:t>spacy.explain</a:t>
            </a:r>
            <a:r>
              <a:rPr lang="en-US" dirty="0"/>
              <a:t>("GPE").</a:t>
            </a:r>
          </a:p>
        </p:txBody>
      </p:sp>
      <p:sp>
        <p:nvSpPr>
          <p:cNvPr id="4" name="Date Placeholder 3">
            <a:extLst>
              <a:ext uri="{FF2B5EF4-FFF2-40B4-BE49-F238E27FC236}">
                <a16:creationId xmlns:a16="http://schemas.microsoft.com/office/drawing/2014/main" id="{F0F2F939-7283-B445-9F61-FDEBE646D74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F94A7D2-7D8B-A747-BAAB-8FBA91FE2D8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28178B4-4599-614F-85F2-B12C91003F5A}"/>
              </a:ext>
            </a:extLst>
          </p:cNvPr>
          <p:cNvSpPr>
            <a:spLocks noGrp="1"/>
          </p:cNvSpPr>
          <p:nvPr>
            <p:ph type="sldNum" sz="quarter" idx="12"/>
          </p:nvPr>
        </p:nvSpPr>
        <p:spPr/>
        <p:txBody>
          <a:bodyPr/>
          <a:lstStyle/>
          <a:p>
            <a:fld id="{F712257F-3FFC-8B4D-9BBB-28AA9F2A77BB}" type="slidenum">
              <a:rPr lang="en-US" smtClean="0"/>
              <a:t>22</a:t>
            </a:fld>
            <a:endParaRPr lang="en-US"/>
          </a:p>
        </p:txBody>
      </p:sp>
    </p:spTree>
    <p:extLst>
      <p:ext uri="{BB962C8B-B14F-4D97-AF65-F5344CB8AC3E}">
        <p14:creationId xmlns:p14="http://schemas.microsoft.com/office/powerpoint/2010/main" val="3235298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59C-4D65-744D-906C-36078AA933D5}"/>
              </a:ext>
            </a:extLst>
          </p:cNvPr>
          <p:cNvSpPr>
            <a:spLocks noGrp="1"/>
          </p:cNvSpPr>
          <p:nvPr>
            <p:ph type="title"/>
          </p:nvPr>
        </p:nvSpPr>
        <p:spPr/>
        <p:txBody>
          <a:bodyPr/>
          <a:lstStyle/>
          <a:p>
            <a:r>
              <a:rPr lang="en-US" dirty="0">
                <a:solidFill>
                  <a:srgbClr val="004EFF"/>
                </a:solidFill>
              </a:rPr>
              <a:t>Exercise: Predicting Linguistic Annotations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82907C01-37E3-C44A-8FD8-024571B678F1}"/>
              </a:ext>
            </a:extLst>
          </p:cNvPr>
          <p:cNvPicPr>
            <a:picLocks noGrp="1" noChangeAspect="1"/>
          </p:cNvPicPr>
          <p:nvPr>
            <p:ph idx="1"/>
          </p:nvPr>
        </p:nvPicPr>
        <p:blipFill>
          <a:blip r:embed="rId2"/>
          <a:stretch>
            <a:fillRect/>
          </a:stretch>
        </p:blipFill>
        <p:spPr>
          <a:xfrm>
            <a:off x="838200" y="1690688"/>
            <a:ext cx="6214885" cy="4351338"/>
          </a:xfrm>
        </p:spPr>
      </p:pic>
      <p:sp>
        <p:nvSpPr>
          <p:cNvPr id="4" name="Date Placeholder 3">
            <a:extLst>
              <a:ext uri="{FF2B5EF4-FFF2-40B4-BE49-F238E27FC236}">
                <a16:creationId xmlns:a16="http://schemas.microsoft.com/office/drawing/2014/main" id="{3A9D2FD0-D5B1-774D-AE28-F5650E89FF9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05872CE-385A-574B-B7C6-B03A9B01EF1E}"/>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727F6CB-5925-FD41-BF6C-5C939F42F0DC}"/>
              </a:ext>
            </a:extLst>
          </p:cNvPr>
          <p:cNvSpPr>
            <a:spLocks noGrp="1"/>
          </p:cNvSpPr>
          <p:nvPr>
            <p:ph type="sldNum" sz="quarter" idx="12"/>
          </p:nvPr>
        </p:nvSpPr>
        <p:spPr/>
        <p:txBody>
          <a:bodyPr/>
          <a:lstStyle/>
          <a:p>
            <a:fld id="{F712257F-3FFC-8B4D-9BBB-28AA9F2A77BB}" type="slidenum">
              <a:rPr lang="en-US" smtClean="0"/>
              <a:t>23</a:t>
            </a:fld>
            <a:endParaRPr lang="en-US"/>
          </a:p>
        </p:txBody>
      </p:sp>
      <p:sp>
        <p:nvSpPr>
          <p:cNvPr id="9" name="TextBox 8">
            <a:extLst>
              <a:ext uri="{FF2B5EF4-FFF2-40B4-BE49-F238E27FC236}">
                <a16:creationId xmlns:a16="http://schemas.microsoft.com/office/drawing/2014/main" id="{73D7BF2A-99CA-9B48-A769-098601E11A02}"/>
              </a:ext>
            </a:extLst>
          </p:cNvPr>
          <p:cNvSpPr txBox="1"/>
          <p:nvPr/>
        </p:nvSpPr>
        <p:spPr>
          <a:xfrm>
            <a:off x="7202465" y="1690688"/>
            <a:ext cx="4384109" cy="2308324"/>
          </a:xfrm>
          <a:prstGeom prst="rect">
            <a:avLst/>
          </a:prstGeom>
          <a:noFill/>
        </p:spPr>
        <p:txBody>
          <a:bodyPr wrap="square" rtlCol="0">
            <a:spAutoFit/>
          </a:bodyPr>
          <a:lstStyle/>
          <a:p>
            <a:r>
              <a:rPr lang="en-US" dirty="0"/>
              <a:t>Task:</a:t>
            </a:r>
          </a:p>
          <a:p>
            <a:pPr marL="285750" indent="-285750">
              <a:buFont typeface="Arial" panose="020B0604020202020204" pitchFamily="34" charset="0"/>
              <a:buChar char="•"/>
            </a:pPr>
            <a:r>
              <a:rPr lang="en-US" dirty="0"/>
              <a:t>Process the text with the </a:t>
            </a:r>
            <a:r>
              <a:rPr lang="en-US" dirty="0" err="1"/>
              <a:t>nlp</a:t>
            </a:r>
            <a:r>
              <a:rPr lang="en-US" dirty="0"/>
              <a:t> object and create a doc.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token, print the token text, the token’s .pos_ (part-of-speech tag) and the token’s .dep_ (dependency label).</a:t>
            </a:r>
          </a:p>
          <a:p>
            <a:endParaRPr lang="en-US" dirty="0"/>
          </a:p>
        </p:txBody>
      </p:sp>
    </p:spTree>
    <p:extLst>
      <p:ext uri="{BB962C8B-B14F-4D97-AF65-F5344CB8AC3E}">
        <p14:creationId xmlns:p14="http://schemas.microsoft.com/office/powerpoint/2010/main" val="612022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FA59C-4D65-744D-906C-36078AA933D5}"/>
              </a:ext>
            </a:extLst>
          </p:cNvPr>
          <p:cNvSpPr>
            <a:spLocks noGrp="1"/>
          </p:cNvSpPr>
          <p:nvPr>
            <p:ph type="title"/>
          </p:nvPr>
        </p:nvSpPr>
        <p:spPr/>
        <p:txBody>
          <a:bodyPr/>
          <a:lstStyle/>
          <a:p>
            <a:r>
              <a:rPr lang="en-US" dirty="0">
                <a:solidFill>
                  <a:srgbClr val="004EFF"/>
                </a:solidFill>
              </a:rPr>
              <a:t>Solution: Predicting Linguistic Annotations</a:t>
            </a:r>
          </a:p>
        </p:txBody>
      </p:sp>
      <p:sp>
        <p:nvSpPr>
          <p:cNvPr id="4" name="Date Placeholder 3">
            <a:extLst>
              <a:ext uri="{FF2B5EF4-FFF2-40B4-BE49-F238E27FC236}">
                <a16:creationId xmlns:a16="http://schemas.microsoft.com/office/drawing/2014/main" id="{3A9D2FD0-D5B1-774D-AE28-F5650E89FF9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05872CE-385A-574B-B7C6-B03A9B01EF1E}"/>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727F6CB-5925-FD41-BF6C-5C939F42F0DC}"/>
              </a:ext>
            </a:extLst>
          </p:cNvPr>
          <p:cNvSpPr>
            <a:spLocks noGrp="1"/>
          </p:cNvSpPr>
          <p:nvPr>
            <p:ph type="sldNum" sz="quarter" idx="12"/>
          </p:nvPr>
        </p:nvSpPr>
        <p:spPr/>
        <p:txBody>
          <a:bodyPr/>
          <a:lstStyle/>
          <a:p>
            <a:fld id="{F712257F-3FFC-8B4D-9BBB-28AA9F2A77BB}" type="slidenum">
              <a:rPr lang="en-US" smtClean="0"/>
              <a:t>24</a:t>
            </a:fld>
            <a:endParaRPr lang="en-US"/>
          </a:p>
        </p:txBody>
      </p:sp>
      <p:pic>
        <p:nvPicPr>
          <p:cNvPr id="11" name="Content Placeholder 10" descr="Graphical user interface, text, application, email&#10;&#10;Description automatically generated">
            <a:extLst>
              <a:ext uri="{FF2B5EF4-FFF2-40B4-BE49-F238E27FC236}">
                <a16:creationId xmlns:a16="http://schemas.microsoft.com/office/drawing/2014/main" id="{3F072EA4-12B2-A84F-9983-CDA416059948}"/>
              </a:ext>
            </a:extLst>
          </p:cNvPr>
          <p:cNvPicPr>
            <a:picLocks noGrp="1" noChangeAspect="1"/>
          </p:cNvPicPr>
          <p:nvPr>
            <p:ph idx="1"/>
          </p:nvPr>
        </p:nvPicPr>
        <p:blipFill>
          <a:blip r:embed="rId2"/>
          <a:stretch>
            <a:fillRect/>
          </a:stretch>
        </p:blipFill>
        <p:spPr>
          <a:xfrm>
            <a:off x="902126" y="1600157"/>
            <a:ext cx="6272947" cy="4351338"/>
          </a:xfrm>
        </p:spPr>
      </p:pic>
      <p:pic>
        <p:nvPicPr>
          <p:cNvPr id="13" name="Picture 12" descr="A screenshot of a computer&#10;&#10;Description automatically generated with low confidence">
            <a:extLst>
              <a:ext uri="{FF2B5EF4-FFF2-40B4-BE49-F238E27FC236}">
                <a16:creationId xmlns:a16="http://schemas.microsoft.com/office/drawing/2014/main" id="{D6472C1E-6B4E-AD44-97AE-F264DA9776AE}"/>
              </a:ext>
            </a:extLst>
          </p:cNvPr>
          <p:cNvPicPr>
            <a:picLocks noChangeAspect="1"/>
          </p:cNvPicPr>
          <p:nvPr/>
        </p:nvPicPr>
        <p:blipFill>
          <a:blip r:embed="rId3"/>
          <a:stretch>
            <a:fillRect/>
          </a:stretch>
        </p:blipFill>
        <p:spPr>
          <a:xfrm>
            <a:off x="8350132" y="1635745"/>
            <a:ext cx="3003668" cy="4775548"/>
          </a:xfrm>
          <a:prstGeom prst="rect">
            <a:avLst/>
          </a:prstGeom>
        </p:spPr>
      </p:pic>
    </p:spTree>
    <p:extLst>
      <p:ext uri="{BB962C8B-B14F-4D97-AF65-F5344CB8AC3E}">
        <p14:creationId xmlns:p14="http://schemas.microsoft.com/office/powerpoint/2010/main" val="1310884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EFA0-7E98-AE49-B183-8517F4D8DFB5}"/>
              </a:ext>
            </a:extLst>
          </p:cNvPr>
          <p:cNvSpPr>
            <a:spLocks noGrp="1"/>
          </p:cNvSpPr>
          <p:nvPr>
            <p:ph type="title"/>
          </p:nvPr>
        </p:nvSpPr>
        <p:spPr/>
        <p:txBody>
          <a:bodyPr/>
          <a:lstStyle/>
          <a:p>
            <a:r>
              <a:rPr lang="en-US" dirty="0">
                <a:solidFill>
                  <a:srgbClr val="004EFF"/>
                </a:solidFill>
              </a:rPr>
              <a:t>Exercise: Predicting Linguistic Annotations</a:t>
            </a:r>
          </a:p>
        </p:txBody>
      </p:sp>
      <p:pic>
        <p:nvPicPr>
          <p:cNvPr id="8" name="Content Placeholder 7" descr="Graphical user interface, text, application&#10;&#10;Description automatically generated">
            <a:extLst>
              <a:ext uri="{FF2B5EF4-FFF2-40B4-BE49-F238E27FC236}">
                <a16:creationId xmlns:a16="http://schemas.microsoft.com/office/drawing/2014/main" id="{259B28B6-EA8B-B141-B95E-4FEBF767F4C3}"/>
              </a:ext>
            </a:extLst>
          </p:cNvPr>
          <p:cNvPicPr>
            <a:picLocks noGrp="1" noChangeAspect="1"/>
          </p:cNvPicPr>
          <p:nvPr>
            <p:ph idx="1"/>
          </p:nvPr>
        </p:nvPicPr>
        <p:blipFill>
          <a:blip r:embed="rId2"/>
          <a:stretch>
            <a:fillRect/>
          </a:stretch>
        </p:blipFill>
        <p:spPr>
          <a:xfrm>
            <a:off x="838200" y="1690688"/>
            <a:ext cx="5909361" cy="4351338"/>
          </a:xfrm>
        </p:spPr>
      </p:pic>
      <p:sp>
        <p:nvSpPr>
          <p:cNvPr id="4" name="Date Placeholder 3">
            <a:extLst>
              <a:ext uri="{FF2B5EF4-FFF2-40B4-BE49-F238E27FC236}">
                <a16:creationId xmlns:a16="http://schemas.microsoft.com/office/drawing/2014/main" id="{8B577512-6D9A-BF4C-9582-FD634082984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A476F9C-E048-5646-BB69-348681C3888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1725385B-2B9B-3E49-955D-E7A5294BB1BD}"/>
              </a:ext>
            </a:extLst>
          </p:cNvPr>
          <p:cNvSpPr>
            <a:spLocks noGrp="1"/>
          </p:cNvSpPr>
          <p:nvPr>
            <p:ph type="sldNum" sz="quarter" idx="12"/>
          </p:nvPr>
        </p:nvSpPr>
        <p:spPr/>
        <p:txBody>
          <a:bodyPr/>
          <a:lstStyle/>
          <a:p>
            <a:fld id="{F712257F-3FFC-8B4D-9BBB-28AA9F2A77BB}" type="slidenum">
              <a:rPr lang="en-US" smtClean="0"/>
              <a:t>25</a:t>
            </a:fld>
            <a:endParaRPr lang="en-US"/>
          </a:p>
        </p:txBody>
      </p:sp>
      <p:sp>
        <p:nvSpPr>
          <p:cNvPr id="9" name="TextBox 8">
            <a:extLst>
              <a:ext uri="{FF2B5EF4-FFF2-40B4-BE49-F238E27FC236}">
                <a16:creationId xmlns:a16="http://schemas.microsoft.com/office/drawing/2014/main" id="{20A7CB1E-6FB3-8A41-8E95-DA785026CBEF}"/>
              </a:ext>
            </a:extLst>
          </p:cNvPr>
          <p:cNvSpPr txBox="1"/>
          <p:nvPr/>
        </p:nvSpPr>
        <p:spPr>
          <a:xfrm>
            <a:off x="6989524" y="2065863"/>
            <a:ext cx="4515459" cy="1477328"/>
          </a:xfrm>
          <a:prstGeom prst="rect">
            <a:avLst/>
          </a:prstGeom>
          <a:noFill/>
        </p:spPr>
        <p:txBody>
          <a:bodyPr wrap="square" rtlCol="0">
            <a:spAutoFit/>
          </a:bodyPr>
          <a:lstStyle/>
          <a:p>
            <a:r>
              <a:rPr lang="en-US" dirty="0"/>
              <a:t>Task 2: </a:t>
            </a:r>
          </a:p>
          <a:p>
            <a:pPr marL="285750" indent="-285750">
              <a:buFont typeface="Arial" panose="020B0604020202020204" pitchFamily="34" charset="0"/>
              <a:buChar char="•"/>
            </a:pPr>
            <a:r>
              <a:rPr lang="en-US" dirty="0"/>
              <a:t>Process the text and create a doc object.</a:t>
            </a:r>
          </a:p>
          <a:p>
            <a:pPr marL="285750" indent="-285750">
              <a:buFont typeface="Arial" panose="020B0604020202020204" pitchFamily="34" charset="0"/>
              <a:buChar char="•"/>
            </a:pPr>
            <a:r>
              <a:rPr lang="en-US" dirty="0"/>
              <a:t>Iterate over the </a:t>
            </a:r>
            <a:r>
              <a:rPr lang="en-US" dirty="0" err="1"/>
              <a:t>doc.ents</a:t>
            </a:r>
            <a:r>
              <a:rPr lang="en-US" dirty="0"/>
              <a:t> and print the entity text and label_ attribute.</a:t>
            </a:r>
          </a:p>
          <a:p>
            <a:endParaRPr lang="en-US" dirty="0"/>
          </a:p>
        </p:txBody>
      </p:sp>
      <p:pic>
        <p:nvPicPr>
          <p:cNvPr id="11" name="Picture 10" descr="Graphical user interface, text, application&#10;&#10;Description automatically generated">
            <a:extLst>
              <a:ext uri="{FF2B5EF4-FFF2-40B4-BE49-F238E27FC236}">
                <a16:creationId xmlns:a16="http://schemas.microsoft.com/office/drawing/2014/main" id="{0BBBAFFB-BE7A-B14A-A4C5-55A5615F835D}"/>
              </a:ext>
            </a:extLst>
          </p:cNvPr>
          <p:cNvPicPr>
            <a:picLocks noChangeAspect="1"/>
          </p:cNvPicPr>
          <p:nvPr/>
        </p:nvPicPr>
        <p:blipFill>
          <a:blip r:embed="rId3"/>
          <a:stretch>
            <a:fillRect/>
          </a:stretch>
        </p:blipFill>
        <p:spPr>
          <a:xfrm>
            <a:off x="6989524" y="3543191"/>
            <a:ext cx="2247900" cy="1358900"/>
          </a:xfrm>
          <a:prstGeom prst="rect">
            <a:avLst/>
          </a:prstGeom>
        </p:spPr>
      </p:pic>
    </p:spTree>
    <p:extLst>
      <p:ext uri="{BB962C8B-B14F-4D97-AF65-F5344CB8AC3E}">
        <p14:creationId xmlns:p14="http://schemas.microsoft.com/office/powerpoint/2010/main" val="1047685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AD19-F416-6E4A-A780-D0E53E853B4A}"/>
              </a:ext>
            </a:extLst>
          </p:cNvPr>
          <p:cNvSpPr>
            <a:spLocks noGrp="1"/>
          </p:cNvSpPr>
          <p:nvPr>
            <p:ph type="title"/>
          </p:nvPr>
        </p:nvSpPr>
        <p:spPr/>
        <p:txBody>
          <a:bodyPr/>
          <a:lstStyle/>
          <a:p>
            <a:r>
              <a:rPr lang="en-US" dirty="0"/>
              <a:t>Predicting Name Entities in Context</a:t>
            </a:r>
          </a:p>
        </p:txBody>
      </p:sp>
      <p:sp>
        <p:nvSpPr>
          <p:cNvPr id="3" name="Content Placeholder 2">
            <a:extLst>
              <a:ext uri="{FF2B5EF4-FFF2-40B4-BE49-F238E27FC236}">
                <a16:creationId xmlns:a16="http://schemas.microsoft.com/office/drawing/2014/main" id="{81E3961D-1E8D-984B-BCF3-9E34C7933E39}"/>
              </a:ext>
            </a:extLst>
          </p:cNvPr>
          <p:cNvSpPr>
            <a:spLocks noGrp="1"/>
          </p:cNvSpPr>
          <p:nvPr>
            <p:ph idx="1"/>
          </p:nvPr>
        </p:nvSpPr>
        <p:spPr/>
        <p:txBody>
          <a:bodyPr/>
          <a:lstStyle/>
          <a:p>
            <a:r>
              <a:rPr lang="en-US" dirty="0"/>
              <a:t>Models are statistical and not </a:t>
            </a:r>
            <a:r>
              <a:rPr lang="en-US" i="1" dirty="0"/>
              <a:t>always</a:t>
            </a:r>
            <a:r>
              <a:rPr lang="en-US" dirty="0"/>
              <a:t> right. Whether their predictions are correct depends on the training data and the text you’re processing. Let’s take a look at an example.</a:t>
            </a:r>
          </a:p>
          <a:p>
            <a:pPr lvl="1"/>
            <a:r>
              <a:rPr lang="en-US" dirty="0"/>
              <a:t>Process the text with the </a:t>
            </a:r>
            <a:r>
              <a:rPr lang="en-US" dirty="0" err="1"/>
              <a:t>nlp</a:t>
            </a:r>
            <a:r>
              <a:rPr lang="en-US" dirty="0"/>
              <a:t> object.</a:t>
            </a:r>
          </a:p>
          <a:p>
            <a:pPr lvl="1"/>
            <a:r>
              <a:rPr lang="en-US" dirty="0"/>
              <a:t>Iterate over the entities and print the entity text and label.</a:t>
            </a:r>
          </a:p>
          <a:p>
            <a:pPr lvl="1"/>
            <a:r>
              <a:rPr lang="en-US" dirty="0"/>
              <a:t>Looks like the model didn’t predict “iPhone X”. Create a span for those tokens manually.</a:t>
            </a:r>
          </a:p>
          <a:p>
            <a:endParaRPr lang="en-US" dirty="0"/>
          </a:p>
        </p:txBody>
      </p:sp>
      <p:sp>
        <p:nvSpPr>
          <p:cNvPr id="4" name="Date Placeholder 3">
            <a:extLst>
              <a:ext uri="{FF2B5EF4-FFF2-40B4-BE49-F238E27FC236}">
                <a16:creationId xmlns:a16="http://schemas.microsoft.com/office/drawing/2014/main" id="{C960A891-ED62-E549-A17A-829474D4763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13725F5-54C5-9D4E-9439-339500BC672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C53745C-5D8E-034F-9B28-539CB7095608}"/>
              </a:ext>
            </a:extLst>
          </p:cNvPr>
          <p:cNvSpPr>
            <a:spLocks noGrp="1"/>
          </p:cNvSpPr>
          <p:nvPr>
            <p:ph type="sldNum" sz="quarter" idx="12"/>
          </p:nvPr>
        </p:nvSpPr>
        <p:spPr/>
        <p:txBody>
          <a:bodyPr/>
          <a:lstStyle/>
          <a:p>
            <a:fld id="{F712257F-3FFC-8B4D-9BBB-28AA9F2A77BB}" type="slidenum">
              <a:rPr lang="en-US" smtClean="0"/>
              <a:t>26</a:t>
            </a:fld>
            <a:endParaRPr lang="en-US"/>
          </a:p>
        </p:txBody>
      </p:sp>
    </p:spTree>
    <p:extLst>
      <p:ext uri="{BB962C8B-B14F-4D97-AF65-F5344CB8AC3E}">
        <p14:creationId xmlns:p14="http://schemas.microsoft.com/office/powerpoint/2010/main" val="4073214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03C9-1C0A-AC4F-9E88-455ABB77BB77}"/>
              </a:ext>
            </a:extLst>
          </p:cNvPr>
          <p:cNvSpPr>
            <a:spLocks noGrp="1"/>
          </p:cNvSpPr>
          <p:nvPr>
            <p:ph type="title"/>
          </p:nvPr>
        </p:nvSpPr>
        <p:spPr/>
        <p:txBody>
          <a:bodyPr/>
          <a:lstStyle/>
          <a:p>
            <a:r>
              <a:rPr lang="en-US" dirty="0">
                <a:solidFill>
                  <a:srgbClr val="004EFF"/>
                </a:solidFill>
              </a:rPr>
              <a:t>Predicting Name Entities in Context</a:t>
            </a:r>
          </a:p>
        </p:txBody>
      </p:sp>
      <p:pic>
        <p:nvPicPr>
          <p:cNvPr id="8" name="Content Placeholder 7" descr="Text&#10;&#10;Description automatically generated">
            <a:extLst>
              <a:ext uri="{FF2B5EF4-FFF2-40B4-BE49-F238E27FC236}">
                <a16:creationId xmlns:a16="http://schemas.microsoft.com/office/drawing/2014/main" id="{E5B5F643-C1D3-AC4A-8EFC-7356D4A9773E}"/>
              </a:ext>
            </a:extLst>
          </p:cNvPr>
          <p:cNvPicPr>
            <a:picLocks noGrp="1" noChangeAspect="1"/>
          </p:cNvPicPr>
          <p:nvPr>
            <p:ph idx="1"/>
          </p:nvPr>
        </p:nvPicPr>
        <p:blipFill>
          <a:blip r:embed="rId2"/>
          <a:stretch>
            <a:fillRect/>
          </a:stretch>
        </p:blipFill>
        <p:spPr>
          <a:xfrm>
            <a:off x="974943" y="1575105"/>
            <a:ext cx="4260936" cy="4602864"/>
          </a:xfrm>
        </p:spPr>
      </p:pic>
      <p:sp>
        <p:nvSpPr>
          <p:cNvPr id="4" name="Date Placeholder 3">
            <a:extLst>
              <a:ext uri="{FF2B5EF4-FFF2-40B4-BE49-F238E27FC236}">
                <a16:creationId xmlns:a16="http://schemas.microsoft.com/office/drawing/2014/main" id="{3529351C-E0BF-084A-921F-53126C7DE237}"/>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0A51344A-4829-9B46-BF04-C0BA99E711C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9335FF0-7C0A-8C47-826B-96D995C89D44}"/>
              </a:ext>
            </a:extLst>
          </p:cNvPr>
          <p:cNvSpPr>
            <a:spLocks noGrp="1"/>
          </p:cNvSpPr>
          <p:nvPr>
            <p:ph type="sldNum" sz="quarter" idx="12"/>
          </p:nvPr>
        </p:nvSpPr>
        <p:spPr/>
        <p:txBody>
          <a:bodyPr/>
          <a:lstStyle/>
          <a:p>
            <a:fld id="{F712257F-3FFC-8B4D-9BBB-28AA9F2A77BB}" type="slidenum">
              <a:rPr lang="en-US" smtClean="0"/>
              <a:t>27</a:t>
            </a:fld>
            <a:endParaRPr lang="en-US"/>
          </a:p>
        </p:txBody>
      </p:sp>
      <p:pic>
        <p:nvPicPr>
          <p:cNvPr id="10" name="Picture 9" descr="Text&#10;&#10;Description automatically generated">
            <a:extLst>
              <a:ext uri="{FF2B5EF4-FFF2-40B4-BE49-F238E27FC236}">
                <a16:creationId xmlns:a16="http://schemas.microsoft.com/office/drawing/2014/main" id="{B80AB686-4B0E-244F-A4A4-AD55EF837B51}"/>
              </a:ext>
            </a:extLst>
          </p:cNvPr>
          <p:cNvPicPr>
            <a:picLocks noChangeAspect="1"/>
          </p:cNvPicPr>
          <p:nvPr/>
        </p:nvPicPr>
        <p:blipFill>
          <a:blip r:embed="rId3"/>
          <a:stretch>
            <a:fillRect/>
          </a:stretch>
        </p:blipFill>
        <p:spPr>
          <a:xfrm>
            <a:off x="6687681" y="2518048"/>
            <a:ext cx="3263900" cy="1028700"/>
          </a:xfrm>
          <a:prstGeom prst="rect">
            <a:avLst/>
          </a:prstGeom>
        </p:spPr>
      </p:pic>
    </p:spTree>
    <p:extLst>
      <p:ext uri="{BB962C8B-B14F-4D97-AF65-F5344CB8AC3E}">
        <p14:creationId xmlns:p14="http://schemas.microsoft.com/office/powerpoint/2010/main" val="140208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14CB-2A32-EA48-A9CE-82DD095E9BA3}"/>
              </a:ext>
            </a:extLst>
          </p:cNvPr>
          <p:cNvSpPr>
            <a:spLocks noGrp="1"/>
          </p:cNvSpPr>
          <p:nvPr>
            <p:ph type="title"/>
          </p:nvPr>
        </p:nvSpPr>
        <p:spPr>
          <a:xfrm>
            <a:off x="838200" y="2582232"/>
            <a:ext cx="10515600" cy="1325563"/>
          </a:xfrm>
        </p:spPr>
        <p:txBody>
          <a:bodyPr/>
          <a:lstStyle/>
          <a:p>
            <a:pPr algn="ctr"/>
            <a:r>
              <a:rPr lang="en-US" b="1" dirty="0">
                <a:solidFill>
                  <a:srgbClr val="004EFF"/>
                </a:solidFill>
              </a:rPr>
              <a:t>Rule-based matching</a:t>
            </a:r>
            <a:endParaRPr lang="en-US" dirty="0">
              <a:solidFill>
                <a:srgbClr val="004EFF"/>
              </a:solidFill>
            </a:endParaRPr>
          </a:p>
        </p:txBody>
      </p:sp>
      <p:sp>
        <p:nvSpPr>
          <p:cNvPr id="4" name="Date Placeholder 3">
            <a:extLst>
              <a:ext uri="{FF2B5EF4-FFF2-40B4-BE49-F238E27FC236}">
                <a16:creationId xmlns:a16="http://schemas.microsoft.com/office/drawing/2014/main" id="{78AB4881-7CF3-1C48-BC66-BFDB5D3DFD39}"/>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DE03626-5DC1-EE44-AA45-23782CAA386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0CEFDE9-5AA7-E645-B01B-D61BF7499054}"/>
              </a:ext>
            </a:extLst>
          </p:cNvPr>
          <p:cNvSpPr>
            <a:spLocks noGrp="1"/>
          </p:cNvSpPr>
          <p:nvPr>
            <p:ph type="sldNum" sz="quarter" idx="12"/>
          </p:nvPr>
        </p:nvSpPr>
        <p:spPr/>
        <p:txBody>
          <a:bodyPr/>
          <a:lstStyle/>
          <a:p>
            <a:fld id="{F712257F-3FFC-8B4D-9BBB-28AA9F2A77BB}" type="slidenum">
              <a:rPr lang="en-US" smtClean="0"/>
              <a:t>28</a:t>
            </a:fld>
            <a:endParaRPr lang="en-US"/>
          </a:p>
        </p:txBody>
      </p:sp>
    </p:spTree>
    <p:extLst>
      <p:ext uri="{BB962C8B-B14F-4D97-AF65-F5344CB8AC3E}">
        <p14:creationId xmlns:p14="http://schemas.microsoft.com/office/powerpoint/2010/main" val="328269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5C57A-C127-9647-8D35-CB139CD5766E}"/>
              </a:ext>
            </a:extLst>
          </p:cNvPr>
          <p:cNvSpPr>
            <a:spLocks noGrp="1"/>
          </p:cNvSpPr>
          <p:nvPr>
            <p:ph type="title"/>
          </p:nvPr>
        </p:nvSpPr>
        <p:spPr/>
        <p:txBody>
          <a:bodyPr/>
          <a:lstStyle/>
          <a:p>
            <a:r>
              <a:rPr lang="en-US" b="1" dirty="0">
                <a:solidFill>
                  <a:srgbClr val="004EFF"/>
                </a:solidFill>
              </a:rPr>
              <a:t>Why not just regular expressions?</a:t>
            </a:r>
            <a:endParaRPr lang="en-US" dirty="0">
              <a:solidFill>
                <a:srgbClr val="004EFF"/>
              </a:solidFill>
            </a:endParaRPr>
          </a:p>
        </p:txBody>
      </p:sp>
      <p:sp>
        <p:nvSpPr>
          <p:cNvPr id="3" name="Content Placeholder 2">
            <a:extLst>
              <a:ext uri="{FF2B5EF4-FFF2-40B4-BE49-F238E27FC236}">
                <a16:creationId xmlns:a16="http://schemas.microsoft.com/office/drawing/2014/main" id="{60BE1B39-01C6-CE43-979D-62A7AD8AD751}"/>
              </a:ext>
            </a:extLst>
          </p:cNvPr>
          <p:cNvSpPr>
            <a:spLocks noGrp="1"/>
          </p:cNvSpPr>
          <p:nvPr>
            <p:ph idx="1"/>
          </p:nvPr>
        </p:nvSpPr>
        <p:spPr/>
        <p:txBody>
          <a:bodyPr/>
          <a:lstStyle/>
          <a:p>
            <a:r>
              <a:rPr lang="en-US" dirty="0"/>
              <a:t>Compared to regular expressions, the matcher works with Doc and Token objects instead of only strings.</a:t>
            </a:r>
          </a:p>
          <a:p>
            <a:r>
              <a:rPr lang="en-US" dirty="0"/>
              <a:t>It's also more flexible: you can search for texts but also other lexical attributes.</a:t>
            </a:r>
          </a:p>
          <a:p>
            <a:r>
              <a:rPr lang="en-US" dirty="0"/>
              <a:t>You can even write rules that use the model's predictions.</a:t>
            </a:r>
          </a:p>
          <a:p>
            <a:r>
              <a:rPr lang="en-US" dirty="0"/>
              <a:t>For example, find the word "duck" only if it's a verb, not a noun.</a:t>
            </a:r>
          </a:p>
          <a:p>
            <a:endParaRPr lang="en-US" dirty="0"/>
          </a:p>
        </p:txBody>
      </p:sp>
      <p:sp>
        <p:nvSpPr>
          <p:cNvPr id="4" name="Date Placeholder 3">
            <a:extLst>
              <a:ext uri="{FF2B5EF4-FFF2-40B4-BE49-F238E27FC236}">
                <a16:creationId xmlns:a16="http://schemas.microsoft.com/office/drawing/2014/main" id="{A492D171-5B6C-B648-9082-43CF709D556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F22CE6E-B213-EA40-BF2F-995C4F0B1B7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E70D2DC-1218-094B-8D70-1994E4BF432A}"/>
              </a:ext>
            </a:extLst>
          </p:cNvPr>
          <p:cNvSpPr>
            <a:spLocks noGrp="1"/>
          </p:cNvSpPr>
          <p:nvPr>
            <p:ph type="sldNum" sz="quarter" idx="12"/>
          </p:nvPr>
        </p:nvSpPr>
        <p:spPr/>
        <p:txBody>
          <a:bodyPr/>
          <a:lstStyle/>
          <a:p>
            <a:fld id="{F712257F-3FFC-8B4D-9BBB-28AA9F2A77BB}" type="slidenum">
              <a:rPr lang="en-US" smtClean="0"/>
              <a:t>29</a:t>
            </a:fld>
            <a:endParaRPr lang="en-US"/>
          </a:p>
        </p:txBody>
      </p:sp>
    </p:spTree>
    <p:extLst>
      <p:ext uri="{BB962C8B-B14F-4D97-AF65-F5344CB8AC3E}">
        <p14:creationId xmlns:p14="http://schemas.microsoft.com/office/powerpoint/2010/main" val="3350146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2A2E7-CBCC-D54F-8DAB-B8576316D727}"/>
              </a:ext>
            </a:extLst>
          </p:cNvPr>
          <p:cNvSpPr>
            <a:spLocks noGrp="1"/>
          </p:cNvSpPr>
          <p:nvPr>
            <p:ph type="title"/>
          </p:nvPr>
        </p:nvSpPr>
        <p:spPr/>
        <p:txBody>
          <a:bodyPr/>
          <a:lstStyle/>
          <a:p>
            <a:r>
              <a:rPr lang="en-US" dirty="0">
                <a:solidFill>
                  <a:srgbClr val="004EFF"/>
                </a:solidFill>
              </a:rPr>
              <a:t>Introduction to Spacy</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7D1535EA-95A7-D843-AEA8-2C848A643A12}"/>
              </a:ext>
            </a:extLst>
          </p:cNvPr>
          <p:cNvPicPr>
            <a:picLocks noGrp="1" noChangeAspect="1"/>
          </p:cNvPicPr>
          <p:nvPr>
            <p:ph idx="1"/>
          </p:nvPr>
        </p:nvPicPr>
        <p:blipFill>
          <a:blip r:embed="rId3"/>
          <a:stretch>
            <a:fillRect/>
          </a:stretch>
        </p:blipFill>
        <p:spPr>
          <a:xfrm>
            <a:off x="918574" y="1536700"/>
            <a:ext cx="7486389" cy="4580994"/>
          </a:xfrm>
        </p:spPr>
      </p:pic>
      <p:sp>
        <p:nvSpPr>
          <p:cNvPr id="4" name="Date Placeholder 3">
            <a:extLst>
              <a:ext uri="{FF2B5EF4-FFF2-40B4-BE49-F238E27FC236}">
                <a16:creationId xmlns:a16="http://schemas.microsoft.com/office/drawing/2014/main" id="{C0895307-6109-2140-8680-E607F7AC5E7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C056791-6FE2-E545-B14B-125BCB3E35EC}"/>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06BED94-DEDE-B942-BA4F-3DEF19564D3E}"/>
              </a:ext>
            </a:extLst>
          </p:cNvPr>
          <p:cNvSpPr>
            <a:spLocks noGrp="1"/>
          </p:cNvSpPr>
          <p:nvPr>
            <p:ph type="sldNum" sz="quarter" idx="12"/>
          </p:nvPr>
        </p:nvSpPr>
        <p:spPr/>
        <p:txBody>
          <a:bodyPr/>
          <a:lstStyle/>
          <a:p>
            <a:fld id="{F712257F-3FFC-8B4D-9BBB-28AA9F2A77BB}" type="slidenum">
              <a:rPr lang="en-US" smtClean="0"/>
              <a:t>3</a:t>
            </a:fld>
            <a:endParaRPr lang="en-US"/>
          </a:p>
        </p:txBody>
      </p:sp>
    </p:spTree>
    <p:extLst>
      <p:ext uri="{BB962C8B-B14F-4D97-AF65-F5344CB8AC3E}">
        <p14:creationId xmlns:p14="http://schemas.microsoft.com/office/powerpoint/2010/main" val="352684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278D-702C-8E4C-A218-D0FAA8073474}"/>
              </a:ext>
            </a:extLst>
          </p:cNvPr>
          <p:cNvSpPr>
            <a:spLocks noGrp="1"/>
          </p:cNvSpPr>
          <p:nvPr>
            <p:ph type="title"/>
          </p:nvPr>
        </p:nvSpPr>
        <p:spPr/>
        <p:txBody>
          <a:bodyPr/>
          <a:lstStyle/>
          <a:p>
            <a:r>
              <a:rPr lang="en-US" b="1" dirty="0">
                <a:solidFill>
                  <a:srgbClr val="004EFF"/>
                </a:solidFill>
              </a:rPr>
              <a:t>Match patterns</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FC730790-A3D7-B74A-A28E-C923290F4511}"/>
              </a:ext>
            </a:extLst>
          </p:cNvPr>
          <p:cNvPicPr>
            <a:picLocks noGrp="1" noChangeAspect="1"/>
          </p:cNvPicPr>
          <p:nvPr>
            <p:ph idx="1"/>
          </p:nvPr>
        </p:nvPicPr>
        <p:blipFill>
          <a:blip r:embed="rId3"/>
          <a:stretch>
            <a:fillRect/>
          </a:stretch>
        </p:blipFill>
        <p:spPr>
          <a:xfrm>
            <a:off x="977996" y="1690688"/>
            <a:ext cx="3722473" cy="4351338"/>
          </a:xfrm>
        </p:spPr>
      </p:pic>
      <p:sp>
        <p:nvSpPr>
          <p:cNvPr id="4" name="Date Placeholder 3">
            <a:extLst>
              <a:ext uri="{FF2B5EF4-FFF2-40B4-BE49-F238E27FC236}">
                <a16:creationId xmlns:a16="http://schemas.microsoft.com/office/drawing/2014/main" id="{7F4B3FE4-B8C6-7A41-9B84-E3C54153CCA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4F07BEB-4CB1-FF47-823A-B6EE6D508A59}"/>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8DF31E5-37FB-564B-9DEA-D1E971323653}"/>
              </a:ext>
            </a:extLst>
          </p:cNvPr>
          <p:cNvSpPr>
            <a:spLocks noGrp="1"/>
          </p:cNvSpPr>
          <p:nvPr>
            <p:ph type="sldNum" sz="quarter" idx="12"/>
          </p:nvPr>
        </p:nvSpPr>
        <p:spPr/>
        <p:txBody>
          <a:bodyPr/>
          <a:lstStyle/>
          <a:p>
            <a:fld id="{F712257F-3FFC-8B4D-9BBB-28AA9F2A77BB}" type="slidenum">
              <a:rPr lang="en-US" smtClean="0"/>
              <a:t>30</a:t>
            </a:fld>
            <a:endParaRPr lang="en-US"/>
          </a:p>
        </p:txBody>
      </p:sp>
    </p:spTree>
    <p:extLst>
      <p:ext uri="{BB962C8B-B14F-4D97-AF65-F5344CB8AC3E}">
        <p14:creationId xmlns:p14="http://schemas.microsoft.com/office/powerpoint/2010/main" val="3090460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B395-17D8-F249-966D-18FA7F1DAEA0}"/>
              </a:ext>
            </a:extLst>
          </p:cNvPr>
          <p:cNvSpPr>
            <a:spLocks noGrp="1"/>
          </p:cNvSpPr>
          <p:nvPr>
            <p:ph type="title"/>
          </p:nvPr>
        </p:nvSpPr>
        <p:spPr/>
        <p:txBody>
          <a:bodyPr/>
          <a:lstStyle/>
          <a:p>
            <a:r>
              <a:rPr lang="en-US" dirty="0">
                <a:solidFill>
                  <a:srgbClr val="004EFF"/>
                </a:solidFill>
              </a:rPr>
              <a:t>Match Patterns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74D8BD8E-472D-0547-A5AF-B006FA047FAB}"/>
              </a:ext>
            </a:extLst>
          </p:cNvPr>
          <p:cNvPicPr>
            <a:picLocks noGrp="1" noChangeAspect="1"/>
          </p:cNvPicPr>
          <p:nvPr>
            <p:ph idx="1"/>
          </p:nvPr>
        </p:nvPicPr>
        <p:blipFill>
          <a:blip r:embed="rId2"/>
          <a:stretch>
            <a:fillRect/>
          </a:stretch>
        </p:blipFill>
        <p:spPr>
          <a:xfrm>
            <a:off x="918575" y="1507398"/>
            <a:ext cx="4698304" cy="4848952"/>
          </a:xfrm>
        </p:spPr>
      </p:pic>
      <p:sp>
        <p:nvSpPr>
          <p:cNvPr id="4" name="Date Placeholder 3">
            <a:extLst>
              <a:ext uri="{FF2B5EF4-FFF2-40B4-BE49-F238E27FC236}">
                <a16:creationId xmlns:a16="http://schemas.microsoft.com/office/drawing/2014/main" id="{9DFE44B1-C2C8-4140-B098-1ADEF151D4E2}"/>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F6FD0A7-09CE-2846-B45A-FB1D9FDB66A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A3F68D4-26B8-1C44-B2C4-1BE8E7DD1787}"/>
              </a:ext>
            </a:extLst>
          </p:cNvPr>
          <p:cNvSpPr>
            <a:spLocks noGrp="1"/>
          </p:cNvSpPr>
          <p:nvPr>
            <p:ph type="sldNum" sz="quarter" idx="12"/>
          </p:nvPr>
        </p:nvSpPr>
        <p:spPr/>
        <p:txBody>
          <a:bodyPr/>
          <a:lstStyle/>
          <a:p>
            <a:fld id="{F712257F-3FFC-8B4D-9BBB-28AA9F2A77BB}" type="slidenum">
              <a:rPr lang="en-US" smtClean="0"/>
              <a:t>31</a:t>
            </a:fld>
            <a:endParaRPr lang="en-US"/>
          </a:p>
        </p:txBody>
      </p:sp>
      <p:sp>
        <p:nvSpPr>
          <p:cNvPr id="9" name="TextBox 8">
            <a:extLst>
              <a:ext uri="{FF2B5EF4-FFF2-40B4-BE49-F238E27FC236}">
                <a16:creationId xmlns:a16="http://schemas.microsoft.com/office/drawing/2014/main" id="{9C04B911-6A97-A046-8C95-DFCDD9A57275}"/>
              </a:ext>
            </a:extLst>
          </p:cNvPr>
          <p:cNvSpPr txBox="1"/>
          <p:nvPr/>
        </p:nvSpPr>
        <p:spPr>
          <a:xfrm>
            <a:off x="6096000" y="1690688"/>
            <a:ext cx="542794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To use a pattern, we first import the matcher from </a:t>
            </a:r>
            <a:r>
              <a:rPr lang="en-US" dirty="0" err="1"/>
              <a:t>spacy.matcher</a:t>
            </a:r>
            <a:r>
              <a:rPr lang="en-US" dirty="0"/>
              <a:t>.</a:t>
            </a:r>
          </a:p>
          <a:p>
            <a:pPr marL="285750" indent="-285750">
              <a:buFont typeface="Arial" panose="020B0604020202020204" pitchFamily="34" charset="0"/>
              <a:buChar char="•"/>
            </a:pPr>
            <a:r>
              <a:rPr lang="en-US" dirty="0"/>
              <a:t>We also load a model and create the </a:t>
            </a:r>
            <a:r>
              <a:rPr lang="en-US" dirty="0" err="1"/>
              <a:t>nlp</a:t>
            </a:r>
            <a:r>
              <a:rPr lang="en-US" dirty="0"/>
              <a:t> object.</a:t>
            </a:r>
          </a:p>
          <a:p>
            <a:pPr marL="285750" indent="-285750">
              <a:buFont typeface="Arial" panose="020B0604020202020204" pitchFamily="34" charset="0"/>
              <a:buChar char="•"/>
            </a:pPr>
            <a:r>
              <a:rPr lang="en-US" dirty="0"/>
              <a:t>The matcher is initialized with the shared vocabulary, </a:t>
            </a:r>
            <a:r>
              <a:rPr lang="en-US" dirty="0" err="1"/>
              <a:t>nlp.vocab</a:t>
            </a:r>
            <a:r>
              <a:rPr lang="en-US" dirty="0"/>
              <a:t>. You'll learn more about this later – for now, just remember to always pass it in.</a:t>
            </a:r>
          </a:p>
          <a:p>
            <a:pPr marL="285750" indent="-285750">
              <a:buFont typeface="Arial" panose="020B0604020202020204" pitchFamily="34" charset="0"/>
              <a:buChar char="•"/>
            </a:pPr>
            <a:r>
              <a:rPr lang="en-US" dirty="0"/>
              <a:t>The </a:t>
            </a:r>
            <a:r>
              <a:rPr lang="en-US" dirty="0" err="1"/>
              <a:t>matcher.add</a:t>
            </a:r>
            <a:r>
              <a:rPr lang="en-US" dirty="0"/>
              <a:t> method lets you add a pattern. The first argument is a unique ID to identify which pattern was matched. The second argument is an optional callback. We don't need one here, so we set it to None. The third argument is the pattern.</a:t>
            </a:r>
          </a:p>
          <a:p>
            <a:pPr marL="285750" indent="-285750">
              <a:buFont typeface="Arial" panose="020B0604020202020204" pitchFamily="34" charset="0"/>
              <a:buChar char="•"/>
            </a:pPr>
            <a:r>
              <a:rPr lang="en-US" dirty="0"/>
              <a:t>To match the pattern on a text, we can call the matcher on any doc.</a:t>
            </a:r>
          </a:p>
          <a:p>
            <a:pPr marL="285750" indent="-285750">
              <a:buFont typeface="Arial" panose="020B0604020202020204" pitchFamily="34" charset="0"/>
              <a:buChar char="•"/>
            </a:pPr>
            <a:r>
              <a:rPr lang="en-US" dirty="0"/>
              <a:t>This will return the matches.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7267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CFD59-61C0-0542-8328-66E901EF30D1}"/>
              </a:ext>
            </a:extLst>
          </p:cNvPr>
          <p:cNvSpPr>
            <a:spLocks noGrp="1"/>
          </p:cNvSpPr>
          <p:nvPr>
            <p:ph type="title"/>
          </p:nvPr>
        </p:nvSpPr>
        <p:spPr/>
        <p:txBody>
          <a:bodyPr/>
          <a:lstStyle/>
          <a:p>
            <a:r>
              <a:rPr lang="en-US" dirty="0">
                <a:solidFill>
                  <a:srgbClr val="004EFF"/>
                </a:solidFill>
              </a:rPr>
              <a:t>Match Patterns</a:t>
            </a:r>
          </a:p>
        </p:txBody>
      </p:sp>
      <p:pic>
        <p:nvPicPr>
          <p:cNvPr id="8" name="Content Placeholder 7" descr="Graphical user interface, text&#10;&#10;Description automatically generated">
            <a:extLst>
              <a:ext uri="{FF2B5EF4-FFF2-40B4-BE49-F238E27FC236}">
                <a16:creationId xmlns:a16="http://schemas.microsoft.com/office/drawing/2014/main" id="{27651A05-0BF7-0140-9803-BBB8281C516D}"/>
              </a:ext>
            </a:extLst>
          </p:cNvPr>
          <p:cNvPicPr>
            <a:picLocks noGrp="1" noChangeAspect="1"/>
          </p:cNvPicPr>
          <p:nvPr>
            <p:ph idx="1"/>
          </p:nvPr>
        </p:nvPicPr>
        <p:blipFill>
          <a:blip r:embed="rId3"/>
          <a:stretch>
            <a:fillRect/>
          </a:stretch>
        </p:blipFill>
        <p:spPr>
          <a:xfrm>
            <a:off x="838200" y="1847850"/>
            <a:ext cx="5185255" cy="4351338"/>
          </a:xfrm>
        </p:spPr>
      </p:pic>
      <p:sp>
        <p:nvSpPr>
          <p:cNvPr id="4" name="Date Placeholder 3">
            <a:extLst>
              <a:ext uri="{FF2B5EF4-FFF2-40B4-BE49-F238E27FC236}">
                <a16:creationId xmlns:a16="http://schemas.microsoft.com/office/drawing/2014/main" id="{2E35138F-D194-D049-A9C1-052DB6C496F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CD68097-CE37-8647-A719-D865E94362AC}"/>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145E5AE-C344-6B40-A2AF-F8890913A6CB}"/>
              </a:ext>
            </a:extLst>
          </p:cNvPr>
          <p:cNvSpPr>
            <a:spLocks noGrp="1"/>
          </p:cNvSpPr>
          <p:nvPr>
            <p:ph type="sldNum" sz="quarter" idx="12"/>
          </p:nvPr>
        </p:nvSpPr>
        <p:spPr/>
        <p:txBody>
          <a:bodyPr/>
          <a:lstStyle/>
          <a:p>
            <a:fld id="{F712257F-3FFC-8B4D-9BBB-28AA9F2A77BB}" type="slidenum">
              <a:rPr lang="en-US" smtClean="0"/>
              <a:t>32</a:t>
            </a:fld>
            <a:endParaRPr lang="en-US"/>
          </a:p>
        </p:txBody>
      </p:sp>
      <p:sp>
        <p:nvSpPr>
          <p:cNvPr id="9" name="TextBox 8">
            <a:extLst>
              <a:ext uri="{FF2B5EF4-FFF2-40B4-BE49-F238E27FC236}">
                <a16:creationId xmlns:a16="http://schemas.microsoft.com/office/drawing/2014/main" id="{127A71F0-E444-EE46-B622-E8A959EDA396}"/>
              </a:ext>
            </a:extLst>
          </p:cNvPr>
          <p:cNvSpPr txBox="1"/>
          <p:nvPr/>
        </p:nvSpPr>
        <p:spPr>
          <a:xfrm>
            <a:off x="6656539" y="1847850"/>
            <a:ext cx="469726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When you call the matcher on a doc, it returns a list of tuples.</a:t>
            </a:r>
          </a:p>
          <a:p>
            <a:pPr marL="285750" indent="-285750">
              <a:buFont typeface="Arial" panose="020B0604020202020204" pitchFamily="34" charset="0"/>
              <a:buChar char="•"/>
            </a:pPr>
            <a:r>
              <a:rPr lang="en-US" dirty="0"/>
              <a:t>Each tuple consists of three values: the match ID, the start index and the end index of the matched span.</a:t>
            </a:r>
          </a:p>
          <a:p>
            <a:pPr marL="285750" indent="-285750">
              <a:buFont typeface="Arial" panose="020B0604020202020204" pitchFamily="34" charset="0"/>
              <a:buChar char="•"/>
            </a:pPr>
            <a:r>
              <a:rPr lang="en-US" dirty="0"/>
              <a:t>This means we can iterate over the matches and create a Span object: a slice of the doc at the start and end index.</a:t>
            </a:r>
          </a:p>
          <a:p>
            <a:endParaRPr lang="en-US" dirty="0"/>
          </a:p>
        </p:txBody>
      </p:sp>
    </p:spTree>
    <p:extLst>
      <p:ext uri="{BB962C8B-B14F-4D97-AF65-F5344CB8AC3E}">
        <p14:creationId xmlns:p14="http://schemas.microsoft.com/office/powerpoint/2010/main" val="369124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A503-9C93-1C46-AAF9-CD99A2B3EB95}"/>
              </a:ext>
            </a:extLst>
          </p:cNvPr>
          <p:cNvSpPr>
            <a:spLocks noGrp="1"/>
          </p:cNvSpPr>
          <p:nvPr>
            <p:ph type="title"/>
          </p:nvPr>
        </p:nvSpPr>
        <p:spPr/>
        <p:txBody>
          <a:bodyPr/>
          <a:lstStyle/>
          <a:p>
            <a:r>
              <a:rPr lang="en-US" b="1" dirty="0">
                <a:solidFill>
                  <a:srgbClr val="004EFF"/>
                </a:solidFill>
              </a:rPr>
              <a:t>Matching lexical attributes</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D7C1F36F-9225-EA44-BF51-B5444E106128}"/>
              </a:ext>
            </a:extLst>
          </p:cNvPr>
          <p:cNvPicPr>
            <a:picLocks noGrp="1" noChangeAspect="1"/>
          </p:cNvPicPr>
          <p:nvPr>
            <p:ph idx="1"/>
          </p:nvPr>
        </p:nvPicPr>
        <p:blipFill>
          <a:blip r:embed="rId2"/>
          <a:stretch>
            <a:fillRect/>
          </a:stretch>
        </p:blipFill>
        <p:spPr>
          <a:xfrm>
            <a:off x="990686" y="1812447"/>
            <a:ext cx="5626100" cy="3759200"/>
          </a:xfrm>
        </p:spPr>
      </p:pic>
      <p:sp>
        <p:nvSpPr>
          <p:cNvPr id="4" name="Date Placeholder 3">
            <a:extLst>
              <a:ext uri="{FF2B5EF4-FFF2-40B4-BE49-F238E27FC236}">
                <a16:creationId xmlns:a16="http://schemas.microsoft.com/office/drawing/2014/main" id="{78E0D1B4-1093-9B4C-BF51-E9ED35E5E4C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7ECE9BC-D7DD-5F4E-9B8C-C532F1D88F2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B3CD87E-88E1-E74F-B2B1-181402D526E4}"/>
              </a:ext>
            </a:extLst>
          </p:cNvPr>
          <p:cNvSpPr>
            <a:spLocks noGrp="1"/>
          </p:cNvSpPr>
          <p:nvPr>
            <p:ph type="sldNum" sz="quarter" idx="12"/>
          </p:nvPr>
        </p:nvSpPr>
        <p:spPr/>
        <p:txBody>
          <a:bodyPr/>
          <a:lstStyle/>
          <a:p>
            <a:fld id="{F712257F-3FFC-8B4D-9BBB-28AA9F2A77BB}" type="slidenum">
              <a:rPr lang="en-US" smtClean="0"/>
              <a:t>33</a:t>
            </a:fld>
            <a:endParaRPr lang="en-US"/>
          </a:p>
        </p:txBody>
      </p:sp>
      <p:sp>
        <p:nvSpPr>
          <p:cNvPr id="9" name="TextBox 8">
            <a:extLst>
              <a:ext uri="{FF2B5EF4-FFF2-40B4-BE49-F238E27FC236}">
                <a16:creationId xmlns:a16="http://schemas.microsoft.com/office/drawing/2014/main" id="{EBF440C7-F4E3-8C4F-B14E-C775651A3701}"/>
              </a:ext>
            </a:extLst>
          </p:cNvPr>
          <p:cNvSpPr txBox="1"/>
          <p:nvPr/>
        </p:nvSpPr>
        <p:spPr>
          <a:xfrm>
            <a:off x="6951945" y="1690688"/>
            <a:ext cx="479746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Here's an example of a more complex pattern using lexical attributes.</a:t>
            </a:r>
          </a:p>
          <a:p>
            <a:pPr marL="742950" lvl="1" indent="-285750">
              <a:buFont typeface="Arial" panose="020B0604020202020204" pitchFamily="34" charset="0"/>
              <a:buChar char="•"/>
            </a:pPr>
            <a:r>
              <a:rPr lang="en-US" dirty="0"/>
              <a:t>We're looking for five tokens:</a:t>
            </a:r>
          </a:p>
          <a:p>
            <a:pPr marL="742950" lvl="1" indent="-285750">
              <a:buFont typeface="Arial" panose="020B0604020202020204" pitchFamily="34" charset="0"/>
              <a:buChar char="•"/>
            </a:pPr>
            <a:r>
              <a:rPr lang="en-US" dirty="0"/>
              <a:t>A token consisting of only digits.</a:t>
            </a:r>
          </a:p>
          <a:p>
            <a:pPr marL="742950" lvl="1" indent="-285750">
              <a:buFont typeface="Arial" panose="020B0604020202020204" pitchFamily="34" charset="0"/>
              <a:buChar char="•"/>
            </a:pPr>
            <a:r>
              <a:rPr lang="en-US" dirty="0"/>
              <a:t>Three case-insensitive tokens for "</a:t>
            </a:r>
            <a:r>
              <a:rPr lang="en-US" dirty="0" err="1"/>
              <a:t>fifa</a:t>
            </a:r>
            <a:r>
              <a:rPr lang="en-US" dirty="0"/>
              <a:t>", "world" and "cup".</a:t>
            </a:r>
          </a:p>
          <a:p>
            <a:pPr marL="742950" lvl="1" indent="-285750">
              <a:buFont typeface="Arial" panose="020B0604020202020204" pitchFamily="34" charset="0"/>
              <a:buChar char="•"/>
            </a:pPr>
            <a:r>
              <a:rPr lang="en-US" dirty="0"/>
              <a:t>And a token that consists of punctuation.</a:t>
            </a:r>
          </a:p>
          <a:p>
            <a:pPr marL="742950" lvl="1" indent="-285750">
              <a:buFont typeface="Arial" panose="020B0604020202020204" pitchFamily="34" charset="0"/>
              <a:buChar char="•"/>
            </a:pPr>
            <a:r>
              <a:rPr lang="en-US" dirty="0"/>
              <a:t>The pattern matches the tokens "2018 FIFA World Cup:".</a:t>
            </a:r>
          </a:p>
          <a:p>
            <a:endParaRPr lang="en-US" dirty="0"/>
          </a:p>
        </p:txBody>
      </p:sp>
    </p:spTree>
    <p:extLst>
      <p:ext uri="{BB962C8B-B14F-4D97-AF65-F5344CB8AC3E}">
        <p14:creationId xmlns:p14="http://schemas.microsoft.com/office/powerpoint/2010/main" val="322979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A595D-E3D1-DB46-B1D5-B28AABCC861E}"/>
              </a:ext>
            </a:extLst>
          </p:cNvPr>
          <p:cNvSpPr>
            <a:spLocks noGrp="1"/>
          </p:cNvSpPr>
          <p:nvPr>
            <p:ph type="title"/>
          </p:nvPr>
        </p:nvSpPr>
        <p:spPr/>
        <p:txBody>
          <a:bodyPr/>
          <a:lstStyle/>
          <a:p>
            <a:r>
              <a:rPr lang="en-US" b="1" dirty="0">
                <a:solidFill>
                  <a:srgbClr val="004EFF"/>
                </a:solidFill>
              </a:rPr>
              <a:t>Matching other token attributes</a:t>
            </a:r>
            <a:endParaRPr lang="en-US" dirty="0">
              <a:solidFill>
                <a:srgbClr val="004EFF"/>
              </a:solidFill>
            </a:endParaRPr>
          </a:p>
        </p:txBody>
      </p:sp>
      <p:pic>
        <p:nvPicPr>
          <p:cNvPr id="8" name="Content Placeholder 7" descr="Graphical user interface, application&#10;&#10;Description automatically generated">
            <a:extLst>
              <a:ext uri="{FF2B5EF4-FFF2-40B4-BE49-F238E27FC236}">
                <a16:creationId xmlns:a16="http://schemas.microsoft.com/office/drawing/2014/main" id="{DE361F53-5F8F-194E-A60F-0BDD13075A61}"/>
              </a:ext>
            </a:extLst>
          </p:cNvPr>
          <p:cNvPicPr>
            <a:picLocks noGrp="1" noChangeAspect="1"/>
          </p:cNvPicPr>
          <p:nvPr>
            <p:ph idx="1"/>
          </p:nvPr>
        </p:nvPicPr>
        <p:blipFill>
          <a:blip r:embed="rId3"/>
          <a:stretch>
            <a:fillRect/>
          </a:stretch>
        </p:blipFill>
        <p:spPr>
          <a:xfrm>
            <a:off x="774700" y="1809750"/>
            <a:ext cx="6527800" cy="3238500"/>
          </a:xfrm>
        </p:spPr>
      </p:pic>
      <p:sp>
        <p:nvSpPr>
          <p:cNvPr id="4" name="Date Placeholder 3">
            <a:extLst>
              <a:ext uri="{FF2B5EF4-FFF2-40B4-BE49-F238E27FC236}">
                <a16:creationId xmlns:a16="http://schemas.microsoft.com/office/drawing/2014/main" id="{21FA4A7E-8F85-D745-982A-DDAEF1C04F3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14420F82-CA95-6D46-A321-FCBCDA698F8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6D506E1-F2CD-5547-9391-7F091057728A}"/>
              </a:ext>
            </a:extLst>
          </p:cNvPr>
          <p:cNvSpPr>
            <a:spLocks noGrp="1"/>
          </p:cNvSpPr>
          <p:nvPr>
            <p:ph type="sldNum" sz="quarter" idx="12"/>
          </p:nvPr>
        </p:nvSpPr>
        <p:spPr/>
        <p:txBody>
          <a:bodyPr/>
          <a:lstStyle/>
          <a:p>
            <a:fld id="{F712257F-3FFC-8B4D-9BBB-28AA9F2A77BB}" type="slidenum">
              <a:rPr lang="en-US" smtClean="0"/>
              <a:t>34</a:t>
            </a:fld>
            <a:endParaRPr lang="en-US"/>
          </a:p>
        </p:txBody>
      </p:sp>
      <p:sp>
        <p:nvSpPr>
          <p:cNvPr id="9" name="TextBox 8">
            <a:extLst>
              <a:ext uri="{FF2B5EF4-FFF2-40B4-BE49-F238E27FC236}">
                <a16:creationId xmlns:a16="http://schemas.microsoft.com/office/drawing/2014/main" id="{C2D2EDD5-A13E-124C-A197-E14D1E4C2A75}"/>
              </a:ext>
            </a:extLst>
          </p:cNvPr>
          <p:cNvSpPr txBox="1"/>
          <p:nvPr/>
        </p:nvSpPr>
        <p:spPr>
          <a:xfrm>
            <a:off x="7665928" y="2004164"/>
            <a:ext cx="375137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 this example, we're looking for two tokens:</a:t>
            </a:r>
          </a:p>
          <a:p>
            <a:pPr marL="285750" indent="-285750">
              <a:buFont typeface="Arial" panose="020B0604020202020204" pitchFamily="34" charset="0"/>
              <a:buChar char="•"/>
            </a:pPr>
            <a:r>
              <a:rPr lang="en-US" dirty="0"/>
              <a:t>A verb with the lemma "love", followed by a noun.</a:t>
            </a:r>
          </a:p>
          <a:p>
            <a:pPr marL="285750" indent="-285750">
              <a:buFont typeface="Arial" panose="020B0604020202020204" pitchFamily="34" charset="0"/>
              <a:buChar char="•"/>
            </a:pPr>
            <a:r>
              <a:rPr lang="en-US" dirty="0"/>
              <a:t>This pattern will match "loved dogs" and "love cats".</a:t>
            </a:r>
          </a:p>
          <a:p>
            <a:endParaRPr lang="en-US" dirty="0"/>
          </a:p>
        </p:txBody>
      </p:sp>
    </p:spTree>
    <p:extLst>
      <p:ext uri="{BB962C8B-B14F-4D97-AF65-F5344CB8AC3E}">
        <p14:creationId xmlns:p14="http://schemas.microsoft.com/office/powerpoint/2010/main" val="3959567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1755-8189-1E40-81E2-0B8BF4D1456D}"/>
              </a:ext>
            </a:extLst>
          </p:cNvPr>
          <p:cNvSpPr>
            <a:spLocks noGrp="1"/>
          </p:cNvSpPr>
          <p:nvPr>
            <p:ph type="title"/>
          </p:nvPr>
        </p:nvSpPr>
        <p:spPr/>
        <p:txBody>
          <a:bodyPr/>
          <a:lstStyle/>
          <a:p>
            <a:r>
              <a:rPr lang="en-US" b="1">
                <a:solidFill>
                  <a:srgbClr val="004EFF"/>
                </a:solidFill>
              </a:rPr>
              <a:t>Using operators and quantifiers (1)</a:t>
            </a:r>
            <a:endParaRPr lang="en-US">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BBDB3547-7566-1A45-A5E8-F73E182F69BB}"/>
              </a:ext>
            </a:extLst>
          </p:cNvPr>
          <p:cNvPicPr>
            <a:picLocks noGrp="1" noChangeAspect="1"/>
          </p:cNvPicPr>
          <p:nvPr>
            <p:ph idx="1"/>
          </p:nvPr>
        </p:nvPicPr>
        <p:blipFill>
          <a:blip r:embed="rId2"/>
          <a:stretch>
            <a:fillRect/>
          </a:stretch>
        </p:blipFill>
        <p:spPr>
          <a:xfrm>
            <a:off x="933189" y="1779577"/>
            <a:ext cx="7620000" cy="3416300"/>
          </a:xfrm>
        </p:spPr>
      </p:pic>
      <p:sp>
        <p:nvSpPr>
          <p:cNvPr id="4" name="Date Placeholder 3">
            <a:extLst>
              <a:ext uri="{FF2B5EF4-FFF2-40B4-BE49-F238E27FC236}">
                <a16:creationId xmlns:a16="http://schemas.microsoft.com/office/drawing/2014/main" id="{5A6339A2-17FD-8B49-AAC7-32156177BA4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1794250F-904A-044F-9AF0-BE5D0824DE5E}"/>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89E78DD-9E46-294F-9E89-1DD4CF8ACCB6}"/>
              </a:ext>
            </a:extLst>
          </p:cNvPr>
          <p:cNvSpPr>
            <a:spLocks noGrp="1"/>
          </p:cNvSpPr>
          <p:nvPr>
            <p:ph type="sldNum" sz="quarter" idx="12"/>
          </p:nvPr>
        </p:nvSpPr>
        <p:spPr/>
        <p:txBody>
          <a:bodyPr/>
          <a:lstStyle/>
          <a:p>
            <a:fld id="{F712257F-3FFC-8B4D-9BBB-28AA9F2A77BB}" type="slidenum">
              <a:rPr lang="en-US" smtClean="0"/>
              <a:t>35</a:t>
            </a:fld>
            <a:endParaRPr lang="en-US"/>
          </a:p>
        </p:txBody>
      </p:sp>
      <p:sp>
        <p:nvSpPr>
          <p:cNvPr id="9" name="TextBox 8">
            <a:extLst>
              <a:ext uri="{FF2B5EF4-FFF2-40B4-BE49-F238E27FC236}">
                <a16:creationId xmlns:a16="http://schemas.microsoft.com/office/drawing/2014/main" id="{66415641-6993-C74A-B40B-0446724E1714}"/>
              </a:ext>
            </a:extLst>
          </p:cNvPr>
          <p:cNvSpPr txBox="1"/>
          <p:nvPr/>
        </p:nvSpPr>
        <p:spPr>
          <a:xfrm>
            <a:off x="8610600" y="1779577"/>
            <a:ext cx="343943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Operators and quantifiers let you define how often a token should be matched. They can be added using the "OP" key.</a:t>
            </a:r>
          </a:p>
          <a:p>
            <a:pPr marL="285750" indent="-285750">
              <a:buFont typeface="Arial" panose="020B0604020202020204" pitchFamily="34" charset="0"/>
              <a:buChar char="•"/>
            </a:pPr>
            <a:r>
              <a:rPr lang="en-US" dirty="0"/>
              <a:t>Here, the "?" operator makes the determiner token optional, so it will match a token with the lemma "buy", an optional article and a noun.</a:t>
            </a:r>
          </a:p>
        </p:txBody>
      </p:sp>
    </p:spTree>
    <p:extLst>
      <p:ext uri="{BB962C8B-B14F-4D97-AF65-F5344CB8AC3E}">
        <p14:creationId xmlns:p14="http://schemas.microsoft.com/office/powerpoint/2010/main" val="18071612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167B-3B0D-8C48-9AD7-259C7E5990D2}"/>
              </a:ext>
            </a:extLst>
          </p:cNvPr>
          <p:cNvSpPr>
            <a:spLocks noGrp="1"/>
          </p:cNvSpPr>
          <p:nvPr>
            <p:ph type="title"/>
          </p:nvPr>
        </p:nvSpPr>
        <p:spPr/>
        <p:txBody>
          <a:bodyPr/>
          <a:lstStyle/>
          <a:p>
            <a:r>
              <a:rPr lang="en-US" b="1" dirty="0">
                <a:solidFill>
                  <a:srgbClr val="004EFF"/>
                </a:solidFill>
              </a:rPr>
              <a:t>Using operators and quantifiers (2)</a:t>
            </a:r>
            <a:endParaRPr lang="en-US" dirty="0">
              <a:solidFill>
                <a:srgbClr val="004EFF"/>
              </a:solidFill>
            </a:endParaRPr>
          </a:p>
        </p:txBody>
      </p:sp>
      <p:pic>
        <p:nvPicPr>
          <p:cNvPr id="8" name="Content Placeholder 7" descr="Table&#10;&#10;Description automatically generated with medium confidence">
            <a:extLst>
              <a:ext uri="{FF2B5EF4-FFF2-40B4-BE49-F238E27FC236}">
                <a16:creationId xmlns:a16="http://schemas.microsoft.com/office/drawing/2014/main" id="{EB2702D4-CC62-CF46-9D6D-CFAFD7F0A254}"/>
              </a:ext>
            </a:extLst>
          </p:cNvPr>
          <p:cNvPicPr>
            <a:picLocks noGrp="1" noChangeAspect="1"/>
          </p:cNvPicPr>
          <p:nvPr>
            <p:ph idx="1"/>
          </p:nvPr>
        </p:nvPicPr>
        <p:blipFill>
          <a:blip r:embed="rId3"/>
          <a:stretch>
            <a:fillRect/>
          </a:stretch>
        </p:blipFill>
        <p:spPr>
          <a:xfrm>
            <a:off x="838200" y="1690688"/>
            <a:ext cx="6946900" cy="2717800"/>
          </a:xfrm>
        </p:spPr>
      </p:pic>
      <p:sp>
        <p:nvSpPr>
          <p:cNvPr id="4" name="Date Placeholder 3">
            <a:extLst>
              <a:ext uri="{FF2B5EF4-FFF2-40B4-BE49-F238E27FC236}">
                <a16:creationId xmlns:a16="http://schemas.microsoft.com/office/drawing/2014/main" id="{54F2F036-C59A-AA4C-BB89-F2D5D0BB22F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2E5D017-7623-234B-84E9-86314E7AEBA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31D34A8-3E2A-7A42-B2CC-079595C18222}"/>
              </a:ext>
            </a:extLst>
          </p:cNvPr>
          <p:cNvSpPr>
            <a:spLocks noGrp="1"/>
          </p:cNvSpPr>
          <p:nvPr>
            <p:ph type="sldNum" sz="quarter" idx="12"/>
          </p:nvPr>
        </p:nvSpPr>
        <p:spPr/>
        <p:txBody>
          <a:bodyPr/>
          <a:lstStyle/>
          <a:p>
            <a:fld id="{F712257F-3FFC-8B4D-9BBB-28AA9F2A77BB}" type="slidenum">
              <a:rPr lang="en-US" smtClean="0"/>
              <a:t>36</a:t>
            </a:fld>
            <a:endParaRPr lang="en-US"/>
          </a:p>
        </p:txBody>
      </p:sp>
      <p:sp>
        <p:nvSpPr>
          <p:cNvPr id="9" name="TextBox 8">
            <a:extLst>
              <a:ext uri="{FF2B5EF4-FFF2-40B4-BE49-F238E27FC236}">
                <a16:creationId xmlns:a16="http://schemas.microsoft.com/office/drawing/2014/main" id="{B04A65A4-483E-DE42-B247-F7C5B714EDF9}"/>
              </a:ext>
            </a:extLst>
          </p:cNvPr>
          <p:cNvSpPr txBox="1"/>
          <p:nvPr/>
        </p:nvSpPr>
        <p:spPr>
          <a:xfrm>
            <a:off x="8209767" y="1899860"/>
            <a:ext cx="354486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"OP" can have one of four values:</a:t>
            </a:r>
          </a:p>
          <a:p>
            <a:pPr marL="285750" indent="-285750">
              <a:buFont typeface="Arial" panose="020B0604020202020204" pitchFamily="34" charset="0"/>
              <a:buChar char="•"/>
            </a:pPr>
            <a:r>
              <a:rPr lang="en-US" dirty="0"/>
              <a:t>An "!" negates the token, so it's matched 0 times.</a:t>
            </a:r>
          </a:p>
          <a:p>
            <a:pPr marL="285750" indent="-285750">
              <a:buFont typeface="Arial" panose="020B0604020202020204" pitchFamily="34" charset="0"/>
              <a:buChar char="•"/>
            </a:pPr>
            <a:r>
              <a:rPr lang="en-US" dirty="0"/>
              <a:t>A "?" makes the token optional, and matches it 0 or 1 times.</a:t>
            </a:r>
          </a:p>
          <a:p>
            <a:pPr marL="285750" indent="-285750">
              <a:buFont typeface="Arial" panose="020B0604020202020204" pitchFamily="34" charset="0"/>
              <a:buChar char="•"/>
            </a:pPr>
            <a:r>
              <a:rPr lang="en-US" dirty="0"/>
              <a:t>A "+" matches a token 1 or more times.</a:t>
            </a:r>
          </a:p>
          <a:p>
            <a:pPr marL="285750" indent="-285750">
              <a:buFont typeface="Arial" panose="020B0604020202020204" pitchFamily="34" charset="0"/>
              <a:buChar char="•"/>
            </a:pPr>
            <a:r>
              <a:rPr lang="en-US" dirty="0"/>
              <a:t>And finally, an "*" matches 0 or more times.</a:t>
            </a:r>
          </a:p>
          <a:p>
            <a:pPr marL="285750" indent="-285750">
              <a:buFont typeface="Arial" panose="020B0604020202020204" pitchFamily="34" charset="0"/>
              <a:buChar char="•"/>
            </a:pPr>
            <a:r>
              <a:rPr lang="en-US" dirty="0"/>
              <a:t>Operators can make your patterns a lot more powerful, but they also add more complexity – so use them wisely.</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211195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32EA-D1AB-3B44-A7C1-C66FABFFA0CA}"/>
              </a:ext>
            </a:extLst>
          </p:cNvPr>
          <p:cNvSpPr>
            <a:spLocks noGrp="1"/>
          </p:cNvSpPr>
          <p:nvPr>
            <p:ph type="title"/>
          </p:nvPr>
        </p:nvSpPr>
        <p:spPr/>
        <p:txBody>
          <a:bodyPr/>
          <a:lstStyle/>
          <a:p>
            <a:r>
              <a:rPr lang="en-US" dirty="0">
                <a:solidFill>
                  <a:srgbClr val="004EFF"/>
                </a:solidFill>
              </a:rPr>
              <a:t>Exercise: Using the Matcher</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F64990A7-1FFE-6D47-A799-252CD4DD0BFB}"/>
              </a:ext>
            </a:extLst>
          </p:cNvPr>
          <p:cNvPicPr>
            <a:picLocks noGrp="1" noChangeAspect="1"/>
          </p:cNvPicPr>
          <p:nvPr>
            <p:ph idx="1"/>
          </p:nvPr>
        </p:nvPicPr>
        <p:blipFill>
          <a:blip r:embed="rId3"/>
          <a:stretch>
            <a:fillRect/>
          </a:stretch>
        </p:blipFill>
        <p:spPr>
          <a:xfrm>
            <a:off x="861495" y="1412266"/>
            <a:ext cx="6354210" cy="4351338"/>
          </a:xfrm>
        </p:spPr>
      </p:pic>
      <p:sp>
        <p:nvSpPr>
          <p:cNvPr id="4" name="Date Placeholder 3">
            <a:extLst>
              <a:ext uri="{FF2B5EF4-FFF2-40B4-BE49-F238E27FC236}">
                <a16:creationId xmlns:a16="http://schemas.microsoft.com/office/drawing/2014/main" id="{7DF9A61D-87B3-5141-918B-853F1D4526F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1D6193A-6CB5-5741-8501-4C8F481542F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44EE03B5-FC86-A04B-9E02-795066D39F28}"/>
              </a:ext>
            </a:extLst>
          </p:cNvPr>
          <p:cNvSpPr>
            <a:spLocks noGrp="1"/>
          </p:cNvSpPr>
          <p:nvPr>
            <p:ph type="sldNum" sz="quarter" idx="12"/>
          </p:nvPr>
        </p:nvSpPr>
        <p:spPr/>
        <p:txBody>
          <a:bodyPr/>
          <a:lstStyle/>
          <a:p>
            <a:fld id="{F712257F-3FFC-8B4D-9BBB-28AA9F2A77BB}" type="slidenum">
              <a:rPr lang="en-US" smtClean="0"/>
              <a:t>37</a:t>
            </a:fld>
            <a:endParaRPr lang="en-US"/>
          </a:p>
        </p:txBody>
      </p:sp>
      <p:sp>
        <p:nvSpPr>
          <p:cNvPr id="9" name="TextBox 8">
            <a:extLst>
              <a:ext uri="{FF2B5EF4-FFF2-40B4-BE49-F238E27FC236}">
                <a16:creationId xmlns:a16="http://schemas.microsoft.com/office/drawing/2014/main" id="{488F0781-CE3A-BC4A-826D-99FE39BFBC42}"/>
              </a:ext>
            </a:extLst>
          </p:cNvPr>
          <p:cNvSpPr txBox="1"/>
          <p:nvPr/>
        </p:nvSpPr>
        <p:spPr>
          <a:xfrm>
            <a:off x="7365305" y="1528175"/>
            <a:ext cx="4622104" cy="5078313"/>
          </a:xfrm>
          <a:prstGeom prst="rect">
            <a:avLst/>
          </a:prstGeom>
          <a:noFill/>
        </p:spPr>
        <p:txBody>
          <a:bodyPr wrap="square" rtlCol="0">
            <a:spAutoFit/>
          </a:bodyPr>
          <a:lstStyle/>
          <a:p>
            <a:r>
              <a:rPr lang="en-US" dirty="0"/>
              <a:t>You’ll be using the example from the previous exercise and write a pattern that can match the phrase “iPhone X” in the text.</a:t>
            </a:r>
          </a:p>
          <a:p>
            <a:r>
              <a:rPr lang="en-US" dirty="0"/>
              <a:t>Steps:</a:t>
            </a:r>
          </a:p>
          <a:p>
            <a:pPr marL="742950" lvl="1" indent="-285750">
              <a:buFont typeface="Arial" panose="020B0604020202020204" pitchFamily="34" charset="0"/>
              <a:buChar char="•"/>
            </a:pPr>
            <a:r>
              <a:rPr lang="en-US" dirty="0"/>
              <a:t>Import the Matcher from </a:t>
            </a:r>
            <a:r>
              <a:rPr lang="en-US" dirty="0" err="1"/>
              <a:t>spacy.matcher</a:t>
            </a:r>
            <a:r>
              <a:rPr lang="en-US" dirty="0"/>
              <a:t>.</a:t>
            </a:r>
          </a:p>
          <a:p>
            <a:pPr marL="742950" lvl="1" indent="-285750">
              <a:buFont typeface="Arial" panose="020B0604020202020204" pitchFamily="34" charset="0"/>
              <a:buChar char="•"/>
            </a:pPr>
            <a:r>
              <a:rPr lang="en-US" dirty="0"/>
              <a:t>Initialize it with the </a:t>
            </a:r>
            <a:r>
              <a:rPr lang="en-US" dirty="0" err="1"/>
              <a:t>nlp</a:t>
            </a:r>
            <a:r>
              <a:rPr lang="en-US" dirty="0"/>
              <a:t> object’s shared vocab.</a:t>
            </a:r>
          </a:p>
          <a:p>
            <a:pPr marL="742950" lvl="1" indent="-285750">
              <a:buFont typeface="Arial" panose="020B0604020202020204" pitchFamily="34" charset="0"/>
              <a:buChar char="•"/>
            </a:pPr>
            <a:r>
              <a:rPr lang="en-US" dirty="0"/>
              <a:t>Create a pattern that matches the "TEXT" values of two tokens: "iPhone" and "X".</a:t>
            </a:r>
          </a:p>
          <a:p>
            <a:pPr marL="742950" lvl="1" indent="-285750">
              <a:buFont typeface="Arial" panose="020B0604020202020204" pitchFamily="34" charset="0"/>
              <a:buChar char="•"/>
            </a:pPr>
            <a:r>
              <a:rPr lang="en-US" dirty="0"/>
              <a:t>Use the </a:t>
            </a:r>
            <a:r>
              <a:rPr lang="en-US" dirty="0" err="1"/>
              <a:t>matcher.add</a:t>
            </a:r>
            <a:r>
              <a:rPr lang="en-US" dirty="0"/>
              <a:t> method to add the pattern to the matcher.</a:t>
            </a:r>
          </a:p>
          <a:p>
            <a:pPr marL="742950" lvl="1" indent="-285750">
              <a:buFont typeface="Arial" panose="020B0604020202020204" pitchFamily="34" charset="0"/>
              <a:buChar char="•"/>
            </a:pPr>
            <a:r>
              <a:rPr lang="en-US" dirty="0"/>
              <a:t>Call the matcher on the doc and store the result in the variable matches.</a:t>
            </a:r>
          </a:p>
          <a:p>
            <a:pPr marL="742950" lvl="1" indent="-285750">
              <a:buFont typeface="Arial" panose="020B0604020202020204" pitchFamily="34" charset="0"/>
              <a:buChar char="•"/>
            </a:pPr>
            <a:r>
              <a:rPr lang="en-US" dirty="0"/>
              <a:t>Iterate over the matches and get the matched span from the start to the end index.</a:t>
            </a:r>
          </a:p>
        </p:txBody>
      </p:sp>
    </p:spTree>
    <p:extLst>
      <p:ext uri="{BB962C8B-B14F-4D97-AF65-F5344CB8AC3E}">
        <p14:creationId xmlns:p14="http://schemas.microsoft.com/office/powerpoint/2010/main" val="3752287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757-AA80-E449-940F-8D74D1B6D87F}"/>
              </a:ext>
            </a:extLst>
          </p:cNvPr>
          <p:cNvSpPr>
            <a:spLocks noGrp="1"/>
          </p:cNvSpPr>
          <p:nvPr>
            <p:ph type="title"/>
          </p:nvPr>
        </p:nvSpPr>
        <p:spPr/>
        <p:txBody>
          <a:bodyPr/>
          <a:lstStyle/>
          <a:p>
            <a:r>
              <a:rPr lang="en-US" dirty="0">
                <a:solidFill>
                  <a:srgbClr val="004EFF"/>
                </a:solidFill>
              </a:rPr>
              <a:t>Solution: Using the Matcher</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70AEE5EC-ACF4-904E-8283-18FB4383F9D7}"/>
              </a:ext>
            </a:extLst>
          </p:cNvPr>
          <p:cNvPicPr>
            <a:picLocks noGrp="1" noChangeAspect="1"/>
          </p:cNvPicPr>
          <p:nvPr>
            <p:ph idx="1"/>
          </p:nvPr>
        </p:nvPicPr>
        <p:blipFill>
          <a:blip r:embed="rId2"/>
          <a:stretch>
            <a:fillRect/>
          </a:stretch>
        </p:blipFill>
        <p:spPr>
          <a:xfrm>
            <a:off x="838200" y="1690688"/>
            <a:ext cx="7012415" cy="4351338"/>
          </a:xfrm>
        </p:spPr>
      </p:pic>
      <p:sp>
        <p:nvSpPr>
          <p:cNvPr id="4" name="Date Placeholder 3">
            <a:extLst>
              <a:ext uri="{FF2B5EF4-FFF2-40B4-BE49-F238E27FC236}">
                <a16:creationId xmlns:a16="http://schemas.microsoft.com/office/drawing/2014/main" id="{B3214C56-E1B1-B545-9655-831D0F537BD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0ABAC21-7407-C142-B3B6-BD86EA6B98F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B66E8DDF-FE9F-884B-AFD7-6D8B4FBBFAE8}"/>
              </a:ext>
            </a:extLst>
          </p:cNvPr>
          <p:cNvSpPr>
            <a:spLocks noGrp="1"/>
          </p:cNvSpPr>
          <p:nvPr>
            <p:ph type="sldNum" sz="quarter" idx="12"/>
          </p:nvPr>
        </p:nvSpPr>
        <p:spPr/>
        <p:txBody>
          <a:bodyPr/>
          <a:lstStyle/>
          <a:p>
            <a:fld id="{F712257F-3FFC-8B4D-9BBB-28AA9F2A77BB}" type="slidenum">
              <a:rPr lang="en-US" smtClean="0"/>
              <a:t>38</a:t>
            </a:fld>
            <a:endParaRPr lang="en-US"/>
          </a:p>
        </p:txBody>
      </p:sp>
    </p:spTree>
    <p:extLst>
      <p:ext uri="{BB962C8B-B14F-4D97-AF65-F5344CB8AC3E}">
        <p14:creationId xmlns:p14="http://schemas.microsoft.com/office/powerpoint/2010/main" val="2988521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457C-CE9B-BB49-A9E9-D886393EAF94}"/>
              </a:ext>
            </a:extLst>
          </p:cNvPr>
          <p:cNvSpPr>
            <a:spLocks noGrp="1"/>
          </p:cNvSpPr>
          <p:nvPr>
            <p:ph type="title"/>
          </p:nvPr>
        </p:nvSpPr>
        <p:spPr/>
        <p:txBody>
          <a:bodyPr/>
          <a:lstStyle/>
          <a:p>
            <a:r>
              <a:rPr lang="en-US" dirty="0">
                <a:solidFill>
                  <a:srgbClr val="004EFF"/>
                </a:solidFill>
              </a:rPr>
              <a:t>Writing Match Patterns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BC1C3E88-D934-0444-8690-3FFF74A98227}"/>
              </a:ext>
            </a:extLst>
          </p:cNvPr>
          <p:cNvPicPr>
            <a:picLocks noGrp="1" noChangeAspect="1"/>
          </p:cNvPicPr>
          <p:nvPr>
            <p:ph idx="1"/>
          </p:nvPr>
        </p:nvPicPr>
        <p:blipFill>
          <a:blip r:embed="rId3"/>
          <a:stretch>
            <a:fillRect/>
          </a:stretch>
        </p:blipFill>
        <p:spPr>
          <a:xfrm>
            <a:off x="838200" y="1769561"/>
            <a:ext cx="5775542" cy="4649801"/>
          </a:xfrm>
        </p:spPr>
      </p:pic>
      <p:sp>
        <p:nvSpPr>
          <p:cNvPr id="4" name="Date Placeholder 3">
            <a:extLst>
              <a:ext uri="{FF2B5EF4-FFF2-40B4-BE49-F238E27FC236}">
                <a16:creationId xmlns:a16="http://schemas.microsoft.com/office/drawing/2014/main" id="{430597DE-E54D-D847-9F45-6604B4983005}"/>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3A6F4B6-1865-D245-B993-C6B85234772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16D9568-A961-224B-A6E2-21966D864EA5}"/>
              </a:ext>
            </a:extLst>
          </p:cNvPr>
          <p:cNvSpPr>
            <a:spLocks noGrp="1"/>
          </p:cNvSpPr>
          <p:nvPr>
            <p:ph type="sldNum" sz="quarter" idx="12"/>
          </p:nvPr>
        </p:nvSpPr>
        <p:spPr/>
        <p:txBody>
          <a:bodyPr/>
          <a:lstStyle/>
          <a:p>
            <a:fld id="{F712257F-3FFC-8B4D-9BBB-28AA9F2A77BB}" type="slidenum">
              <a:rPr lang="en-US" smtClean="0"/>
              <a:t>39</a:t>
            </a:fld>
            <a:endParaRPr lang="en-US"/>
          </a:p>
        </p:txBody>
      </p:sp>
      <p:sp>
        <p:nvSpPr>
          <p:cNvPr id="9" name="TextBox 8">
            <a:extLst>
              <a:ext uri="{FF2B5EF4-FFF2-40B4-BE49-F238E27FC236}">
                <a16:creationId xmlns:a16="http://schemas.microsoft.com/office/drawing/2014/main" id="{2F44E4A9-7CFE-A04C-9AC3-7CDE57DC57AB}"/>
              </a:ext>
            </a:extLst>
          </p:cNvPr>
          <p:cNvSpPr txBox="1"/>
          <p:nvPr/>
        </p:nvSpPr>
        <p:spPr>
          <a:xfrm>
            <a:off x="7064680" y="2066795"/>
            <a:ext cx="4421688" cy="923330"/>
          </a:xfrm>
          <a:prstGeom prst="rect">
            <a:avLst/>
          </a:prstGeom>
          <a:noFill/>
        </p:spPr>
        <p:txBody>
          <a:bodyPr wrap="square" rtlCol="0">
            <a:spAutoFit/>
          </a:bodyPr>
          <a:lstStyle/>
          <a:p>
            <a:r>
              <a:rPr lang="en-US" b="1" dirty="0">
                <a:solidFill>
                  <a:srgbClr val="004EFF"/>
                </a:solidFill>
              </a:rPr>
              <a:t>Task: </a:t>
            </a:r>
            <a:r>
              <a:rPr lang="en-US" dirty="0"/>
              <a:t>Write </a:t>
            </a:r>
            <a:r>
              <a:rPr lang="en-US" b="1" dirty="0"/>
              <a:t>one</a:t>
            </a:r>
            <a:r>
              <a:rPr lang="en-US" dirty="0"/>
              <a:t> pattern that only matches mentions of the </a:t>
            </a:r>
            <a:r>
              <a:rPr lang="en-US" i="1" dirty="0"/>
              <a:t>full</a:t>
            </a:r>
            <a:r>
              <a:rPr lang="en-US" dirty="0"/>
              <a:t> iOS versions: “iOS 7”, “iOS 11” and “iOS 10”.</a:t>
            </a:r>
          </a:p>
        </p:txBody>
      </p:sp>
    </p:spTree>
    <p:extLst>
      <p:ext uri="{BB962C8B-B14F-4D97-AF65-F5344CB8AC3E}">
        <p14:creationId xmlns:p14="http://schemas.microsoft.com/office/powerpoint/2010/main" val="3871587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1FDE3-3AB7-4740-B917-7FA9909B5F04}"/>
              </a:ext>
            </a:extLst>
          </p:cNvPr>
          <p:cNvSpPr>
            <a:spLocks noGrp="1"/>
          </p:cNvSpPr>
          <p:nvPr>
            <p:ph type="title"/>
          </p:nvPr>
        </p:nvSpPr>
        <p:spPr/>
        <p:txBody>
          <a:bodyPr/>
          <a:lstStyle/>
          <a:p>
            <a:r>
              <a:rPr lang="en-US" b="1" dirty="0">
                <a:solidFill>
                  <a:srgbClr val="004EFF"/>
                </a:solidFill>
              </a:rPr>
              <a:t>The Doc object</a:t>
            </a:r>
            <a:endParaRPr lang="en-US" dirty="0">
              <a:solidFill>
                <a:srgbClr val="004EFF"/>
              </a:solidFill>
            </a:endParaRPr>
          </a:p>
        </p:txBody>
      </p:sp>
      <p:pic>
        <p:nvPicPr>
          <p:cNvPr id="8" name="Content Placeholder 7" descr="Graphical user interface, text, application, chat or text message&#10;&#10;Description automatically generated">
            <a:extLst>
              <a:ext uri="{FF2B5EF4-FFF2-40B4-BE49-F238E27FC236}">
                <a16:creationId xmlns:a16="http://schemas.microsoft.com/office/drawing/2014/main" id="{705065A1-D177-0645-99FF-9DA8792DDCFF}"/>
              </a:ext>
            </a:extLst>
          </p:cNvPr>
          <p:cNvPicPr>
            <a:picLocks noGrp="1" noChangeAspect="1"/>
          </p:cNvPicPr>
          <p:nvPr>
            <p:ph idx="1"/>
          </p:nvPr>
        </p:nvPicPr>
        <p:blipFill>
          <a:blip r:embed="rId3"/>
          <a:stretch>
            <a:fillRect/>
          </a:stretch>
        </p:blipFill>
        <p:spPr>
          <a:xfrm>
            <a:off x="838200" y="1916841"/>
            <a:ext cx="7574967" cy="3506929"/>
          </a:xfrm>
        </p:spPr>
      </p:pic>
      <p:sp>
        <p:nvSpPr>
          <p:cNvPr id="4" name="Date Placeholder 3">
            <a:extLst>
              <a:ext uri="{FF2B5EF4-FFF2-40B4-BE49-F238E27FC236}">
                <a16:creationId xmlns:a16="http://schemas.microsoft.com/office/drawing/2014/main" id="{EFA94C71-FEB6-2948-85A5-C0EFFE3E1A7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839ED65-4AD0-374B-8CAA-A215FCE720D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6C95BA7-2EBB-2A4F-A9DD-FB94B9657BC2}"/>
              </a:ext>
            </a:extLst>
          </p:cNvPr>
          <p:cNvSpPr>
            <a:spLocks noGrp="1"/>
          </p:cNvSpPr>
          <p:nvPr>
            <p:ph type="sldNum" sz="quarter" idx="12"/>
          </p:nvPr>
        </p:nvSpPr>
        <p:spPr/>
        <p:txBody>
          <a:bodyPr/>
          <a:lstStyle/>
          <a:p>
            <a:fld id="{F712257F-3FFC-8B4D-9BBB-28AA9F2A77BB}" type="slidenum">
              <a:rPr lang="en-US" smtClean="0"/>
              <a:t>4</a:t>
            </a:fld>
            <a:endParaRPr lang="en-US"/>
          </a:p>
        </p:txBody>
      </p:sp>
      <p:sp>
        <p:nvSpPr>
          <p:cNvPr id="9" name="TextBox 8">
            <a:extLst>
              <a:ext uri="{FF2B5EF4-FFF2-40B4-BE49-F238E27FC236}">
                <a16:creationId xmlns:a16="http://schemas.microsoft.com/office/drawing/2014/main" id="{434EE3AE-97D4-6A41-98A5-90B40A790436}"/>
              </a:ext>
            </a:extLst>
          </p:cNvPr>
          <p:cNvSpPr txBox="1"/>
          <p:nvPr/>
        </p:nvSpPr>
        <p:spPr>
          <a:xfrm>
            <a:off x="8561860" y="1962145"/>
            <a:ext cx="363014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When you process a text with the </a:t>
            </a:r>
            <a:r>
              <a:rPr lang="en-US" dirty="0" err="1"/>
              <a:t>nlp</a:t>
            </a:r>
            <a:r>
              <a:rPr lang="en-US" dirty="0"/>
              <a:t> object, </a:t>
            </a:r>
            <a:r>
              <a:rPr lang="en-US" dirty="0" err="1"/>
              <a:t>spaCy</a:t>
            </a:r>
            <a:r>
              <a:rPr lang="en-US" dirty="0"/>
              <a:t> creates a Doc object – short for "document". </a:t>
            </a:r>
          </a:p>
          <a:p>
            <a:pPr marL="285750" indent="-285750">
              <a:buFont typeface="Arial" panose="020B0604020202020204" pitchFamily="34" charset="0"/>
              <a:buChar char="•"/>
            </a:pPr>
            <a:r>
              <a:rPr lang="en-US" dirty="0"/>
              <a:t>The Doc lets you access information about the text in a structured way, and no information is lost.</a:t>
            </a:r>
          </a:p>
          <a:p>
            <a:pPr marL="285750" indent="-285750">
              <a:buFont typeface="Arial" panose="020B0604020202020204" pitchFamily="34" charset="0"/>
              <a:buChar char="•"/>
            </a:pPr>
            <a:r>
              <a:rPr lang="en-US" dirty="0"/>
              <a:t>The Doc behaves like a normal Python sequence by the way and lets you iterate over its tokens, or get a token by its index. But more on that later!</a:t>
            </a:r>
          </a:p>
          <a:p>
            <a:endParaRPr lang="en-US" dirty="0"/>
          </a:p>
        </p:txBody>
      </p:sp>
    </p:spTree>
    <p:extLst>
      <p:ext uri="{BB962C8B-B14F-4D97-AF65-F5344CB8AC3E}">
        <p14:creationId xmlns:p14="http://schemas.microsoft.com/office/powerpoint/2010/main" val="231522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02AE-28AA-B842-BA2E-17D18914748F}"/>
              </a:ext>
            </a:extLst>
          </p:cNvPr>
          <p:cNvSpPr>
            <a:spLocks noGrp="1"/>
          </p:cNvSpPr>
          <p:nvPr>
            <p:ph type="title"/>
          </p:nvPr>
        </p:nvSpPr>
        <p:spPr/>
        <p:txBody>
          <a:bodyPr/>
          <a:lstStyle/>
          <a:p>
            <a:r>
              <a:rPr lang="en-US" dirty="0">
                <a:solidFill>
                  <a:srgbClr val="004EFF"/>
                </a:solidFill>
              </a:rPr>
              <a:t>Solution: Writing Match Patterns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E02CADE4-7466-2D4C-98C0-C50EA74D5C85}"/>
              </a:ext>
            </a:extLst>
          </p:cNvPr>
          <p:cNvPicPr>
            <a:picLocks noGrp="1" noChangeAspect="1"/>
          </p:cNvPicPr>
          <p:nvPr>
            <p:ph idx="1"/>
          </p:nvPr>
        </p:nvPicPr>
        <p:blipFill>
          <a:blip r:embed="rId3"/>
          <a:stretch>
            <a:fillRect/>
          </a:stretch>
        </p:blipFill>
        <p:spPr>
          <a:xfrm>
            <a:off x="838200" y="1847850"/>
            <a:ext cx="5575126" cy="4564550"/>
          </a:xfrm>
        </p:spPr>
      </p:pic>
      <p:sp>
        <p:nvSpPr>
          <p:cNvPr id="4" name="Date Placeholder 3">
            <a:extLst>
              <a:ext uri="{FF2B5EF4-FFF2-40B4-BE49-F238E27FC236}">
                <a16:creationId xmlns:a16="http://schemas.microsoft.com/office/drawing/2014/main" id="{76FB77CB-6249-2348-ADD2-76D391BA21D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FFB1AA5D-49C1-E043-807E-35B025263238}"/>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465F8C4-7210-904D-B67A-4C82B21F9F81}"/>
              </a:ext>
            </a:extLst>
          </p:cNvPr>
          <p:cNvSpPr>
            <a:spLocks noGrp="1"/>
          </p:cNvSpPr>
          <p:nvPr>
            <p:ph type="sldNum" sz="quarter" idx="12"/>
          </p:nvPr>
        </p:nvSpPr>
        <p:spPr/>
        <p:txBody>
          <a:bodyPr/>
          <a:lstStyle/>
          <a:p>
            <a:fld id="{F712257F-3FFC-8B4D-9BBB-28AA9F2A77BB}" type="slidenum">
              <a:rPr lang="en-US" smtClean="0"/>
              <a:t>40</a:t>
            </a:fld>
            <a:endParaRPr lang="en-US"/>
          </a:p>
        </p:txBody>
      </p:sp>
      <p:pic>
        <p:nvPicPr>
          <p:cNvPr id="11" name="Picture 10" descr="Text, application&#10;&#10;Description automatically generated">
            <a:extLst>
              <a:ext uri="{FF2B5EF4-FFF2-40B4-BE49-F238E27FC236}">
                <a16:creationId xmlns:a16="http://schemas.microsoft.com/office/drawing/2014/main" id="{6E94035C-927C-2E4E-AD9B-958D3180B40A}"/>
              </a:ext>
            </a:extLst>
          </p:cNvPr>
          <p:cNvPicPr>
            <a:picLocks noChangeAspect="1"/>
          </p:cNvPicPr>
          <p:nvPr/>
        </p:nvPicPr>
        <p:blipFill>
          <a:blip r:embed="rId4"/>
          <a:stretch>
            <a:fillRect/>
          </a:stretch>
        </p:blipFill>
        <p:spPr>
          <a:xfrm>
            <a:off x="7330858" y="2461626"/>
            <a:ext cx="3048000" cy="1346200"/>
          </a:xfrm>
          <a:prstGeom prst="rect">
            <a:avLst/>
          </a:prstGeom>
        </p:spPr>
      </p:pic>
    </p:spTree>
    <p:extLst>
      <p:ext uri="{BB962C8B-B14F-4D97-AF65-F5344CB8AC3E}">
        <p14:creationId xmlns:p14="http://schemas.microsoft.com/office/powerpoint/2010/main" val="1109285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354E-C0DE-974D-B9CB-D11D2766FBEE}"/>
              </a:ext>
            </a:extLst>
          </p:cNvPr>
          <p:cNvSpPr>
            <a:spLocks noGrp="1"/>
          </p:cNvSpPr>
          <p:nvPr>
            <p:ph type="title"/>
          </p:nvPr>
        </p:nvSpPr>
        <p:spPr/>
        <p:txBody>
          <a:bodyPr/>
          <a:lstStyle/>
          <a:p>
            <a:r>
              <a:rPr lang="en-US" dirty="0">
                <a:solidFill>
                  <a:srgbClr val="004EFF"/>
                </a:solidFill>
              </a:rPr>
              <a:t>Exercise 2: Writing Match Patterns</a:t>
            </a:r>
          </a:p>
        </p:txBody>
      </p:sp>
      <p:pic>
        <p:nvPicPr>
          <p:cNvPr id="8" name="Content Placeholder 7" descr="Graphical user interface, text, application&#10;&#10;Description automatically generated">
            <a:extLst>
              <a:ext uri="{FF2B5EF4-FFF2-40B4-BE49-F238E27FC236}">
                <a16:creationId xmlns:a16="http://schemas.microsoft.com/office/drawing/2014/main" id="{96612AA2-0058-3449-8AFF-556D7DD11FF5}"/>
              </a:ext>
            </a:extLst>
          </p:cNvPr>
          <p:cNvPicPr>
            <a:picLocks noGrp="1" noChangeAspect="1"/>
          </p:cNvPicPr>
          <p:nvPr>
            <p:ph idx="1"/>
          </p:nvPr>
        </p:nvPicPr>
        <p:blipFill>
          <a:blip r:embed="rId2"/>
          <a:stretch>
            <a:fillRect/>
          </a:stretch>
        </p:blipFill>
        <p:spPr>
          <a:xfrm>
            <a:off x="838200" y="1690688"/>
            <a:ext cx="5339695" cy="4351338"/>
          </a:xfrm>
        </p:spPr>
      </p:pic>
      <p:sp>
        <p:nvSpPr>
          <p:cNvPr id="4" name="Date Placeholder 3">
            <a:extLst>
              <a:ext uri="{FF2B5EF4-FFF2-40B4-BE49-F238E27FC236}">
                <a16:creationId xmlns:a16="http://schemas.microsoft.com/office/drawing/2014/main" id="{419E4057-9305-9B4E-8D55-CF9F381823F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FA1F51AF-732D-7241-9273-2DCE67EC6D2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C2E9219-CFC7-AC47-B907-DF3DA9343403}"/>
              </a:ext>
            </a:extLst>
          </p:cNvPr>
          <p:cNvSpPr>
            <a:spLocks noGrp="1"/>
          </p:cNvSpPr>
          <p:nvPr>
            <p:ph type="sldNum" sz="quarter" idx="12"/>
          </p:nvPr>
        </p:nvSpPr>
        <p:spPr/>
        <p:txBody>
          <a:bodyPr/>
          <a:lstStyle/>
          <a:p>
            <a:fld id="{F712257F-3FFC-8B4D-9BBB-28AA9F2A77BB}" type="slidenum">
              <a:rPr lang="en-US" smtClean="0"/>
              <a:t>41</a:t>
            </a:fld>
            <a:endParaRPr lang="en-US"/>
          </a:p>
        </p:txBody>
      </p:sp>
      <p:sp>
        <p:nvSpPr>
          <p:cNvPr id="9" name="TextBox 8">
            <a:extLst>
              <a:ext uri="{FF2B5EF4-FFF2-40B4-BE49-F238E27FC236}">
                <a16:creationId xmlns:a16="http://schemas.microsoft.com/office/drawing/2014/main" id="{A4185B64-83CE-2B4A-9312-6D058DCDD715}"/>
              </a:ext>
            </a:extLst>
          </p:cNvPr>
          <p:cNvSpPr txBox="1"/>
          <p:nvPr/>
        </p:nvSpPr>
        <p:spPr>
          <a:xfrm>
            <a:off x="6626268" y="1855720"/>
            <a:ext cx="423379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Write </a:t>
            </a:r>
            <a:r>
              <a:rPr lang="en-US" b="1" dirty="0"/>
              <a:t>one</a:t>
            </a:r>
            <a:r>
              <a:rPr lang="en-US" dirty="0"/>
              <a:t> pattern that only matches forms of “download” (tokens with the lemma “download”), followed by a token with the part-of-speech tag "PROPN" (proper noun).</a:t>
            </a:r>
          </a:p>
        </p:txBody>
      </p:sp>
      <p:pic>
        <p:nvPicPr>
          <p:cNvPr id="11" name="Picture 10" descr="Graphical user interface, text&#10;&#10;Description automatically generated">
            <a:extLst>
              <a:ext uri="{FF2B5EF4-FFF2-40B4-BE49-F238E27FC236}">
                <a16:creationId xmlns:a16="http://schemas.microsoft.com/office/drawing/2014/main" id="{4592EB33-D92D-AC45-A171-77D15ED267E0}"/>
              </a:ext>
            </a:extLst>
          </p:cNvPr>
          <p:cNvPicPr>
            <a:picLocks noChangeAspect="1"/>
          </p:cNvPicPr>
          <p:nvPr/>
        </p:nvPicPr>
        <p:blipFill>
          <a:blip r:embed="rId3"/>
          <a:stretch>
            <a:fillRect/>
          </a:stretch>
        </p:blipFill>
        <p:spPr>
          <a:xfrm>
            <a:off x="6388100" y="3688999"/>
            <a:ext cx="4445000" cy="1155700"/>
          </a:xfrm>
          <a:prstGeom prst="rect">
            <a:avLst/>
          </a:prstGeom>
        </p:spPr>
      </p:pic>
    </p:spTree>
    <p:extLst>
      <p:ext uri="{BB962C8B-B14F-4D97-AF65-F5344CB8AC3E}">
        <p14:creationId xmlns:p14="http://schemas.microsoft.com/office/powerpoint/2010/main" val="679108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CFF0-977B-8247-99BC-B83CEC69D164}"/>
              </a:ext>
            </a:extLst>
          </p:cNvPr>
          <p:cNvSpPr>
            <a:spLocks noGrp="1"/>
          </p:cNvSpPr>
          <p:nvPr>
            <p:ph type="title"/>
          </p:nvPr>
        </p:nvSpPr>
        <p:spPr/>
        <p:txBody>
          <a:bodyPr/>
          <a:lstStyle/>
          <a:p>
            <a:r>
              <a:rPr lang="en-US" dirty="0">
                <a:solidFill>
                  <a:srgbClr val="004EFF"/>
                </a:solidFill>
              </a:rPr>
              <a:t>Exercise 3: Writing Match Patterns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0A282DB6-3FFE-8046-B598-920459D7E715}"/>
              </a:ext>
            </a:extLst>
          </p:cNvPr>
          <p:cNvPicPr>
            <a:picLocks noGrp="1" noChangeAspect="1"/>
          </p:cNvPicPr>
          <p:nvPr>
            <p:ph idx="1"/>
          </p:nvPr>
        </p:nvPicPr>
        <p:blipFill>
          <a:blip r:embed="rId2"/>
          <a:stretch>
            <a:fillRect/>
          </a:stretch>
        </p:blipFill>
        <p:spPr>
          <a:xfrm>
            <a:off x="808973" y="1690688"/>
            <a:ext cx="5771173" cy="4351338"/>
          </a:xfrm>
        </p:spPr>
      </p:pic>
      <p:sp>
        <p:nvSpPr>
          <p:cNvPr id="4" name="Date Placeholder 3">
            <a:extLst>
              <a:ext uri="{FF2B5EF4-FFF2-40B4-BE49-F238E27FC236}">
                <a16:creationId xmlns:a16="http://schemas.microsoft.com/office/drawing/2014/main" id="{D7D9FF9E-4F1B-8A44-87DB-FCDEDD1AF6B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A92FE06-8741-2845-B01C-62FE3B0D64E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D8CCB70-5ECC-FC48-A802-44DE079796DB}"/>
              </a:ext>
            </a:extLst>
          </p:cNvPr>
          <p:cNvSpPr>
            <a:spLocks noGrp="1"/>
          </p:cNvSpPr>
          <p:nvPr>
            <p:ph type="sldNum" sz="quarter" idx="12"/>
          </p:nvPr>
        </p:nvSpPr>
        <p:spPr/>
        <p:txBody>
          <a:bodyPr/>
          <a:lstStyle/>
          <a:p>
            <a:fld id="{F712257F-3FFC-8B4D-9BBB-28AA9F2A77BB}" type="slidenum">
              <a:rPr lang="en-US" smtClean="0"/>
              <a:t>42</a:t>
            </a:fld>
            <a:endParaRPr lang="en-US"/>
          </a:p>
        </p:txBody>
      </p:sp>
      <p:pic>
        <p:nvPicPr>
          <p:cNvPr id="10" name="Picture 9" descr="Text&#10;&#10;Description automatically generated">
            <a:extLst>
              <a:ext uri="{FF2B5EF4-FFF2-40B4-BE49-F238E27FC236}">
                <a16:creationId xmlns:a16="http://schemas.microsoft.com/office/drawing/2014/main" id="{D8B7FC66-2F58-E14C-AC1E-FC6337ADB79C}"/>
              </a:ext>
            </a:extLst>
          </p:cNvPr>
          <p:cNvPicPr>
            <a:picLocks noChangeAspect="1"/>
          </p:cNvPicPr>
          <p:nvPr/>
        </p:nvPicPr>
        <p:blipFill>
          <a:blip r:embed="rId3"/>
          <a:stretch>
            <a:fillRect/>
          </a:stretch>
        </p:blipFill>
        <p:spPr>
          <a:xfrm>
            <a:off x="6839559" y="2569662"/>
            <a:ext cx="4826000" cy="2019300"/>
          </a:xfrm>
          <a:prstGeom prst="rect">
            <a:avLst/>
          </a:prstGeom>
        </p:spPr>
      </p:pic>
    </p:spTree>
    <p:extLst>
      <p:ext uri="{BB962C8B-B14F-4D97-AF65-F5344CB8AC3E}">
        <p14:creationId xmlns:p14="http://schemas.microsoft.com/office/powerpoint/2010/main" val="81278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BA1F-FD1D-4945-907E-BB5C3CE3C9B5}"/>
              </a:ext>
            </a:extLst>
          </p:cNvPr>
          <p:cNvSpPr>
            <a:spLocks noGrp="1"/>
          </p:cNvSpPr>
          <p:nvPr>
            <p:ph type="title"/>
          </p:nvPr>
        </p:nvSpPr>
        <p:spPr>
          <a:xfrm>
            <a:off x="662836" y="2356763"/>
            <a:ext cx="10515600" cy="1325563"/>
          </a:xfrm>
        </p:spPr>
        <p:txBody>
          <a:bodyPr/>
          <a:lstStyle/>
          <a:p>
            <a:pPr algn="ctr"/>
            <a:r>
              <a:rPr lang="en-US" b="1" dirty="0">
                <a:solidFill>
                  <a:srgbClr val="004EFF"/>
                </a:solidFill>
              </a:rPr>
              <a:t>Large-scale data analysis with </a:t>
            </a:r>
            <a:r>
              <a:rPr lang="en-US" b="1" dirty="0" err="1">
                <a:solidFill>
                  <a:srgbClr val="004EFF"/>
                </a:solidFill>
              </a:rPr>
              <a:t>spaCy</a:t>
            </a:r>
            <a:endParaRPr lang="en-US" dirty="0">
              <a:solidFill>
                <a:srgbClr val="004EFF"/>
              </a:solidFill>
            </a:endParaRPr>
          </a:p>
        </p:txBody>
      </p:sp>
      <p:sp>
        <p:nvSpPr>
          <p:cNvPr id="4" name="Date Placeholder 3">
            <a:extLst>
              <a:ext uri="{FF2B5EF4-FFF2-40B4-BE49-F238E27FC236}">
                <a16:creationId xmlns:a16="http://schemas.microsoft.com/office/drawing/2014/main" id="{ED860A8F-6008-9D46-93E8-59B3A9AD5AE5}"/>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EF1A988-0148-DD4E-8026-4B5708BF8EE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525F73B2-55B9-1A47-A73D-5F7FA33B8D90}"/>
              </a:ext>
            </a:extLst>
          </p:cNvPr>
          <p:cNvSpPr>
            <a:spLocks noGrp="1"/>
          </p:cNvSpPr>
          <p:nvPr>
            <p:ph type="sldNum" sz="quarter" idx="12"/>
          </p:nvPr>
        </p:nvSpPr>
        <p:spPr/>
        <p:txBody>
          <a:bodyPr/>
          <a:lstStyle/>
          <a:p>
            <a:fld id="{F712257F-3FFC-8B4D-9BBB-28AA9F2A77BB}" type="slidenum">
              <a:rPr lang="en-US" smtClean="0"/>
              <a:t>43</a:t>
            </a:fld>
            <a:endParaRPr lang="en-US"/>
          </a:p>
        </p:txBody>
      </p:sp>
    </p:spTree>
    <p:extLst>
      <p:ext uri="{BB962C8B-B14F-4D97-AF65-F5344CB8AC3E}">
        <p14:creationId xmlns:p14="http://schemas.microsoft.com/office/powerpoint/2010/main" val="127294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0A3C-33AA-394F-9912-6AEFB4172672}"/>
              </a:ext>
            </a:extLst>
          </p:cNvPr>
          <p:cNvSpPr>
            <a:spLocks noGrp="1"/>
          </p:cNvSpPr>
          <p:nvPr>
            <p:ph type="title"/>
          </p:nvPr>
        </p:nvSpPr>
        <p:spPr/>
        <p:txBody>
          <a:bodyPr/>
          <a:lstStyle/>
          <a:p>
            <a:r>
              <a:rPr lang="en-US" b="1" dirty="0">
                <a:solidFill>
                  <a:srgbClr val="004EFF"/>
                </a:solidFill>
              </a:rPr>
              <a:t>Shared vocab and string store (1)</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36D0099D-5D23-924E-8E65-69F6852281A8}"/>
              </a:ext>
            </a:extLst>
          </p:cNvPr>
          <p:cNvPicPr>
            <a:picLocks noGrp="1" noChangeAspect="1"/>
          </p:cNvPicPr>
          <p:nvPr>
            <p:ph idx="1"/>
          </p:nvPr>
        </p:nvPicPr>
        <p:blipFill>
          <a:blip r:embed="rId3"/>
          <a:stretch>
            <a:fillRect/>
          </a:stretch>
        </p:blipFill>
        <p:spPr>
          <a:xfrm>
            <a:off x="838200" y="1911350"/>
            <a:ext cx="7516660" cy="3035300"/>
          </a:xfrm>
        </p:spPr>
      </p:pic>
      <p:sp>
        <p:nvSpPr>
          <p:cNvPr id="4" name="Date Placeholder 3">
            <a:extLst>
              <a:ext uri="{FF2B5EF4-FFF2-40B4-BE49-F238E27FC236}">
                <a16:creationId xmlns:a16="http://schemas.microsoft.com/office/drawing/2014/main" id="{67E10202-463B-3341-BEDF-0B9F70EF62C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1F20394-B7F6-E647-BA61-08645D863866}"/>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89BCEE3-612C-0E48-A24A-72344CA512F3}"/>
              </a:ext>
            </a:extLst>
          </p:cNvPr>
          <p:cNvSpPr>
            <a:spLocks noGrp="1"/>
          </p:cNvSpPr>
          <p:nvPr>
            <p:ph type="sldNum" sz="quarter" idx="12"/>
          </p:nvPr>
        </p:nvSpPr>
        <p:spPr/>
        <p:txBody>
          <a:bodyPr/>
          <a:lstStyle/>
          <a:p>
            <a:fld id="{F712257F-3FFC-8B4D-9BBB-28AA9F2A77BB}" type="slidenum">
              <a:rPr lang="en-US" smtClean="0"/>
              <a:t>44</a:t>
            </a:fld>
            <a:endParaRPr lang="en-US"/>
          </a:p>
        </p:txBody>
      </p:sp>
      <p:sp>
        <p:nvSpPr>
          <p:cNvPr id="9" name="TextBox 8">
            <a:extLst>
              <a:ext uri="{FF2B5EF4-FFF2-40B4-BE49-F238E27FC236}">
                <a16:creationId xmlns:a16="http://schemas.microsoft.com/office/drawing/2014/main" id="{C2A6BAAB-E19B-D94C-BAE7-41694362982D}"/>
              </a:ext>
            </a:extLst>
          </p:cNvPr>
          <p:cNvSpPr txBox="1"/>
          <p:nvPr/>
        </p:nvSpPr>
        <p:spPr>
          <a:xfrm>
            <a:off x="8482730" y="1778696"/>
            <a:ext cx="345457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Vocab: stores data shared across multiple documents</a:t>
            </a:r>
          </a:p>
          <a:p>
            <a:pPr marL="285750" indent="-285750">
              <a:buFont typeface="Arial" panose="020B0604020202020204" pitchFamily="34" charset="0"/>
              <a:buChar char="•"/>
            </a:pPr>
            <a:r>
              <a:rPr lang="en-US" dirty="0"/>
              <a:t>To save memory, </a:t>
            </a:r>
            <a:r>
              <a:rPr lang="en-US" dirty="0" err="1"/>
              <a:t>spaCy</a:t>
            </a:r>
            <a:r>
              <a:rPr lang="en-US" dirty="0"/>
              <a:t> encodes all strings to </a:t>
            </a:r>
            <a:r>
              <a:rPr lang="en-US" b="1" dirty="0"/>
              <a:t>hash values</a:t>
            </a:r>
            <a:endParaRPr lang="en-US" dirty="0"/>
          </a:p>
          <a:p>
            <a:pPr marL="285750" indent="-285750">
              <a:buFont typeface="Arial" panose="020B0604020202020204" pitchFamily="34" charset="0"/>
              <a:buChar char="•"/>
            </a:pPr>
            <a:r>
              <a:rPr lang="en-US" dirty="0"/>
              <a:t>Strings are only stored once in the </a:t>
            </a:r>
            <a:r>
              <a:rPr lang="en-US" dirty="0" err="1"/>
              <a:t>StringStore</a:t>
            </a:r>
            <a:r>
              <a:rPr lang="en-US" dirty="0"/>
              <a:t> via </a:t>
            </a:r>
            <a:r>
              <a:rPr lang="en-US" dirty="0" err="1"/>
              <a:t>nlp.vocab.strings</a:t>
            </a:r>
            <a:endParaRPr lang="en-US" dirty="0"/>
          </a:p>
          <a:p>
            <a:pPr marL="285750" indent="-285750">
              <a:buFont typeface="Arial" panose="020B0604020202020204" pitchFamily="34" charset="0"/>
              <a:buChar char="•"/>
            </a:pPr>
            <a:r>
              <a:rPr lang="en-US" dirty="0"/>
              <a:t>String store: </a:t>
            </a:r>
            <a:r>
              <a:rPr lang="en-US" b="1" dirty="0"/>
              <a:t>lookup table</a:t>
            </a:r>
            <a:r>
              <a:rPr lang="en-US" dirty="0"/>
              <a:t> in both directions</a:t>
            </a:r>
          </a:p>
        </p:txBody>
      </p:sp>
    </p:spTree>
    <p:extLst>
      <p:ext uri="{BB962C8B-B14F-4D97-AF65-F5344CB8AC3E}">
        <p14:creationId xmlns:p14="http://schemas.microsoft.com/office/powerpoint/2010/main" val="2566991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41EE-0777-F046-921A-FAADC91A5000}"/>
              </a:ext>
            </a:extLst>
          </p:cNvPr>
          <p:cNvSpPr>
            <a:spLocks noGrp="1"/>
          </p:cNvSpPr>
          <p:nvPr>
            <p:ph type="title"/>
          </p:nvPr>
        </p:nvSpPr>
        <p:spPr/>
        <p:txBody>
          <a:bodyPr/>
          <a:lstStyle/>
          <a:p>
            <a:r>
              <a:rPr lang="en-US" b="1" dirty="0">
                <a:solidFill>
                  <a:srgbClr val="004EFF"/>
                </a:solidFill>
              </a:rPr>
              <a:t>Shared vocab and string store (2)</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D4037931-5E84-BF42-9780-A2D89E075611}"/>
              </a:ext>
            </a:extLst>
          </p:cNvPr>
          <p:cNvPicPr>
            <a:picLocks noGrp="1" noChangeAspect="1"/>
          </p:cNvPicPr>
          <p:nvPr>
            <p:ph idx="1"/>
          </p:nvPr>
        </p:nvPicPr>
        <p:blipFill>
          <a:blip r:embed="rId2"/>
          <a:stretch>
            <a:fillRect/>
          </a:stretch>
        </p:blipFill>
        <p:spPr>
          <a:xfrm>
            <a:off x="838200" y="1499948"/>
            <a:ext cx="5986740" cy="4351338"/>
          </a:xfrm>
        </p:spPr>
      </p:pic>
      <p:sp>
        <p:nvSpPr>
          <p:cNvPr id="4" name="Date Placeholder 3">
            <a:extLst>
              <a:ext uri="{FF2B5EF4-FFF2-40B4-BE49-F238E27FC236}">
                <a16:creationId xmlns:a16="http://schemas.microsoft.com/office/drawing/2014/main" id="{2BFDBBB4-F442-FA4F-8D25-545356CD7C4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A9F2197-EFC2-F646-9E0E-10AC4FA4286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F92ED74-43FF-554F-9DB1-D68663526090}"/>
              </a:ext>
            </a:extLst>
          </p:cNvPr>
          <p:cNvSpPr>
            <a:spLocks noGrp="1"/>
          </p:cNvSpPr>
          <p:nvPr>
            <p:ph type="sldNum" sz="quarter" idx="12"/>
          </p:nvPr>
        </p:nvSpPr>
        <p:spPr/>
        <p:txBody>
          <a:bodyPr/>
          <a:lstStyle/>
          <a:p>
            <a:fld id="{F712257F-3FFC-8B4D-9BBB-28AA9F2A77BB}" type="slidenum">
              <a:rPr lang="en-US" smtClean="0"/>
              <a:t>45</a:t>
            </a:fld>
            <a:endParaRPr lang="en-US"/>
          </a:p>
        </p:txBody>
      </p:sp>
    </p:spTree>
    <p:extLst>
      <p:ext uri="{BB962C8B-B14F-4D97-AF65-F5344CB8AC3E}">
        <p14:creationId xmlns:p14="http://schemas.microsoft.com/office/powerpoint/2010/main" val="3899442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0FF6-48F2-F548-A7C3-C197E2164A89}"/>
              </a:ext>
            </a:extLst>
          </p:cNvPr>
          <p:cNvSpPr>
            <a:spLocks noGrp="1"/>
          </p:cNvSpPr>
          <p:nvPr>
            <p:ph type="title"/>
          </p:nvPr>
        </p:nvSpPr>
        <p:spPr/>
        <p:txBody>
          <a:bodyPr/>
          <a:lstStyle/>
          <a:p>
            <a:r>
              <a:rPr lang="en-US" b="1" dirty="0">
                <a:solidFill>
                  <a:srgbClr val="004EFF"/>
                </a:solidFill>
              </a:rPr>
              <a:t>Lexemes: entries in the vocabulary</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C3A9576A-6FE2-5946-821D-4DF0037F2DBA}"/>
              </a:ext>
            </a:extLst>
          </p:cNvPr>
          <p:cNvPicPr>
            <a:picLocks noGrp="1" noChangeAspect="1"/>
          </p:cNvPicPr>
          <p:nvPr>
            <p:ph idx="1"/>
          </p:nvPr>
        </p:nvPicPr>
        <p:blipFill>
          <a:blip r:embed="rId2"/>
          <a:stretch>
            <a:fillRect/>
          </a:stretch>
        </p:blipFill>
        <p:spPr>
          <a:xfrm>
            <a:off x="840137" y="1690688"/>
            <a:ext cx="7313263" cy="4351338"/>
          </a:xfrm>
        </p:spPr>
      </p:pic>
      <p:sp>
        <p:nvSpPr>
          <p:cNvPr id="4" name="Date Placeholder 3">
            <a:extLst>
              <a:ext uri="{FF2B5EF4-FFF2-40B4-BE49-F238E27FC236}">
                <a16:creationId xmlns:a16="http://schemas.microsoft.com/office/drawing/2014/main" id="{3DF9F99C-7960-ED48-91EA-B7A332ACF0E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7E5FA00-7F15-ED42-8100-E93DF5E6803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2CCA5A6-C9EA-624B-9055-0FAEB80B6466}"/>
              </a:ext>
            </a:extLst>
          </p:cNvPr>
          <p:cNvSpPr>
            <a:spLocks noGrp="1"/>
          </p:cNvSpPr>
          <p:nvPr>
            <p:ph type="sldNum" sz="quarter" idx="12"/>
          </p:nvPr>
        </p:nvSpPr>
        <p:spPr/>
        <p:txBody>
          <a:bodyPr/>
          <a:lstStyle/>
          <a:p>
            <a:fld id="{F712257F-3FFC-8B4D-9BBB-28AA9F2A77BB}" type="slidenum">
              <a:rPr lang="en-US" smtClean="0"/>
              <a:t>46</a:t>
            </a:fld>
            <a:endParaRPr lang="en-US"/>
          </a:p>
        </p:txBody>
      </p:sp>
    </p:spTree>
    <p:extLst>
      <p:ext uri="{BB962C8B-B14F-4D97-AF65-F5344CB8AC3E}">
        <p14:creationId xmlns:p14="http://schemas.microsoft.com/office/powerpoint/2010/main" val="2532663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FE03-685E-8D43-B621-DBEE5B14FB83}"/>
              </a:ext>
            </a:extLst>
          </p:cNvPr>
          <p:cNvSpPr>
            <a:spLocks noGrp="1"/>
          </p:cNvSpPr>
          <p:nvPr>
            <p:ph type="title"/>
          </p:nvPr>
        </p:nvSpPr>
        <p:spPr/>
        <p:txBody>
          <a:bodyPr/>
          <a:lstStyle/>
          <a:p>
            <a:r>
              <a:rPr lang="en-US" b="1" dirty="0">
                <a:solidFill>
                  <a:srgbClr val="004EFF"/>
                </a:solidFill>
              </a:rPr>
              <a:t>Vocab, hashes and lexemes</a:t>
            </a:r>
            <a:endParaRPr lang="en-US" dirty="0">
              <a:solidFill>
                <a:srgbClr val="004EFF"/>
              </a:solidFill>
            </a:endParaRPr>
          </a:p>
        </p:txBody>
      </p:sp>
      <p:pic>
        <p:nvPicPr>
          <p:cNvPr id="8" name="Content Placeholder 7" descr="Diagram&#10;&#10;Description automatically generated">
            <a:extLst>
              <a:ext uri="{FF2B5EF4-FFF2-40B4-BE49-F238E27FC236}">
                <a16:creationId xmlns:a16="http://schemas.microsoft.com/office/drawing/2014/main" id="{6C9E140D-8698-8A4A-BDEE-DF259EFB006D}"/>
              </a:ext>
            </a:extLst>
          </p:cNvPr>
          <p:cNvPicPr>
            <a:picLocks noGrp="1" noChangeAspect="1"/>
          </p:cNvPicPr>
          <p:nvPr>
            <p:ph idx="1"/>
          </p:nvPr>
        </p:nvPicPr>
        <p:blipFill>
          <a:blip r:embed="rId3"/>
          <a:stretch>
            <a:fillRect/>
          </a:stretch>
        </p:blipFill>
        <p:spPr>
          <a:xfrm>
            <a:off x="901170" y="1499949"/>
            <a:ext cx="7252230" cy="4351338"/>
          </a:xfrm>
        </p:spPr>
      </p:pic>
      <p:sp>
        <p:nvSpPr>
          <p:cNvPr id="4" name="Date Placeholder 3">
            <a:extLst>
              <a:ext uri="{FF2B5EF4-FFF2-40B4-BE49-F238E27FC236}">
                <a16:creationId xmlns:a16="http://schemas.microsoft.com/office/drawing/2014/main" id="{8CA43114-1C56-C844-9A1D-941BD7EB180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069E73FC-576D-464C-BCBE-4406D76395E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E60F625-942A-5A45-B48A-D232BC92327C}"/>
              </a:ext>
            </a:extLst>
          </p:cNvPr>
          <p:cNvSpPr>
            <a:spLocks noGrp="1"/>
          </p:cNvSpPr>
          <p:nvPr>
            <p:ph type="sldNum" sz="quarter" idx="12"/>
          </p:nvPr>
        </p:nvSpPr>
        <p:spPr/>
        <p:txBody>
          <a:bodyPr/>
          <a:lstStyle/>
          <a:p>
            <a:fld id="{F712257F-3FFC-8B4D-9BBB-28AA9F2A77BB}" type="slidenum">
              <a:rPr lang="en-US" smtClean="0"/>
              <a:t>47</a:t>
            </a:fld>
            <a:endParaRPr lang="en-US"/>
          </a:p>
        </p:txBody>
      </p:sp>
      <p:sp>
        <p:nvSpPr>
          <p:cNvPr id="9" name="TextBox 8">
            <a:extLst>
              <a:ext uri="{FF2B5EF4-FFF2-40B4-BE49-F238E27FC236}">
                <a16:creationId xmlns:a16="http://schemas.microsoft.com/office/drawing/2014/main" id="{C582B6BA-63C1-5A4F-AB36-4DD8CE363134}"/>
              </a:ext>
            </a:extLst>
          </p:cNvPr>
          <p:cNvSpPr txBox="1"/>
          <p:nvPr/>
        </p:nvSpPr>
        <p:spPr>
          <a:xfrm>
            <a:off x="8153400" y="1690689"/>
            <a:ext cx="39091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Doc contains words in context – in this case, the tokens "I", "love" and "coffee" with their part-of-speech tags and dependencies.</a:t>
            </a:r>
          </a:p>
          <a:p>
            <a:pPr marL="285750" indent="-285750">
              <a:buFont typeface="Arial" panose="020B0604020202020204" pitchFamily="34" charset="0"/>
              <a:buChar char="•"/>
            </a:pPr>
            <a:r>
              <a:rPr lang="en-US" dirty="0"/>
              <a:t>Each token refers to a lexeme, which knows the word's hash ID. To get the string representation of the word, </a:t>
            </a:r>
            <a:r>
              <a:rPr lang="en-US" dirty="0" err="1"/>
              <a:t>spaCy</a:t>
            </a:r>
            <a:r>
              <a:rPr lang="en-US" dirty="0"/>
              <a:t> looks up the hash in the string store.</a:t>
            </a:r>
          </a:p>
        </p:txBody>
      </p:sp>
    </p:spTree>
    <p:extLst>
      <p:ext uri="{BB962C8B-B14F-4D97-AF65-F5344CB8AC3E}">
        <p14:creationId xmlns:p14="http://schemas.microsoft.com/office/powerpoint/2010/main" val="2551545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C613-CF37-8B48-B7A8-23341AEC22BE}"/>
              </a:ext>
            </a:extLst>
          </p:cNvPr>
          <p:cNvSpPr>
            <a:spLocks noGrp="1"/>
          </p:cNvSpPr>
          <p:nvPr>
            <p:ph type="title"/>
          </p:nvPr>
        </p:nvSpPr>
        <p:spPr/>
        <p:txBody>
          <a:bodyPr/>
          <a:lstStyle/>
          <a:p>
            <a:r>
              <a:rPr lang="en-US" dirty="0">
                <a:solidFill>
                  <a:srgbClr val="004EFF"/>
                </a:solidFill>
              </a:rPr>
              <a:t>String to hashes</a:t>
            </a:r>
          </a:p>
        </p:txBody>
      </p:sp>
      <p:pic>
        <p:nvPicPr>
          <p:cNvPr id="8" name="Content Placeholder 7" descr="Graphical user interface, text, application&#10;&#10;Description automatically generated">
            <a:extLst>
              <a:ext uri="{FF2B5EF4-FFF2-40B4-BE49-F238E27FC236}">
                <a16:creationId xmlns:a16="http://schemas.microsoft.com/office/drawing/2014/main" id="{45498E1D-372C-B444-B396-285E3FFEB66D}"/>
              </a:ext>
            </a:extLst>
          </p:cNvPr>
          <p:cNvPicPr>
            <a:picLocks noGrp="1" noChangeAspect="1"/>
          </p:cNvPicPr>
          <p:nvPr>
            <p:ph idx="1"/>
          </p:nvPr>
        </p:nvPicPr>
        <p:blipFill>
          <a:blip r:embed="rId2"/>
          <a:stretch>
            <a:fillRect/>
          </a:stretch>
        </p:blipFill>
        <p:spPr>
          <a:xfrm>
            <a:off x="838200" y="1461033"/>
            <a:ext cx="5537200" cy="4203700"/>
          </a:xfrm>
        </p:spPr>
      </p:pic>
      <p:sp>
        <p:nvSpPr>
          <p:cNvPr id="4" name="Date Placeholder 3">
            <a:extLst>
              <a:ext uri="{FF2B5EF4-FFF2-40B4-BE49-F238E27FC236}">
                <a16:creationId xmlns:a16="http://schemas.microsoft.com/office/drawing/2014/main" id="{1847E449-2D1C-5F45-8DAE-7D252B333662}"/>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C90A481-68B4-2B44-8FC7-142BF5346BC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23323D9-DE95-1F4C-8183-F48E5469F58E}"/>
              </a:ext>
            </a:extLst>
          </p:cNvPr>
          <p:cNvSpPr>
            <a:spLocks noGrp="1"/>
          </p:cNvSpPr>
          <p:nvPr>
            <p:ph type="sldNum" sz="quarter" idx="12"/>
          </p:nvPr>
        </p:nvSpPr>
        <p:spPr/>
        <p:txBody>
          <a:bodyPr/>
          <a:lstStyle/>
          <a:p>
            <a:fld id="{F712257F-3FFC-8B4D-9BBB-28AA9F2A77BB}" type="slidenum">
              <a:rPr lang="en-US" smtClean="0"/>
              <a:t>48</a:t>
            </a:fld>
            <a:endParaRPr lang="en-US"/>
          </a:p>
        </p:txBody>
      </p:sp>
      <p:sp>
        <p:nvSpPr>
          <p:cNvPr id="9" name="TextBox 8">
            <a:extLst>
              <a:ext uri="{FF2B5EF4-FFF2-40B4-BE49-F238E27FC236}">
                <a16:creationId xmlns:a16="http://schemas.microsoft.com/office/drawing/2014/main" id="{143AC9EF-7619-2746-BDDE-8956B48A77A6}"/>
              </a:ext>
            </a:extLst>
          </p:cNvPr>
          <p:cNvSpPr txBox="1"/>
          <p:nvPr/>
        </p:nvSpPr>
        <p:spPr>
          <a:xfrm>
            <a:off x="6776581" y="1503123"/>
            <a:ext cx="3883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Look up the string “cat” in </a:t>
            </a:r>
            <a:r>
              <a:rPr lang="en-US" dirty="0" err="1"/>
              <a:t>nlp.vocab.strings</a:t>
            </a:r>
            <a:r>
              <a:rPr lang="en-US" dirty="0"/>
              <a:t> to get the hash.</a:t>
            </a:r>
          </a:p>
          <a:p>
            <a:pPr marL="285750" indent="-285750">
              <a:buFont typeface="Arial" panose="020B0604020202020204" pitchFamily="34" charset="0"/>
              <a:buChar char="•"/>
            </a:pPr>
            <a:r>
              <a:rPr lang="en-US" dirty="0"/>
              <a:t>Look up the hash to get back the string.</a:t>
            </a:r>
          </a:p>
        </p:txBody>
      </p:sp>
      <p:pic>
        <p:nvPicPr>
          <p:cNvPr id="11" name="Picture 10" descr="Text&#10;&#10;Description automatically generated">
            <a:extLst>
              <a:ext uri="{FF2B5EF4-FFF2-40B4-BE49-F238E27FC236}">
                <a16:creationId xmlns:a16="http://schemas.microsoft.com/office/drawing/2014/main" id="{3D575A35-88D9-2340-824C-DFBF67F0495A}"/>
              </a:ext>
            </a:extLst>
          </p:cNvPr>
          <p:cNvPicPr>
            <a:picLocks noChangeAspect="1"/>
          </p:cNvPicPr>
          <p:nvPr/>
        </p:nvPicPr>
        <p:blipFill>
          <a:blip r:embed="rId3"/>
          <a:stretch>
            <a:fillRect/>
          </a:stretch>
        </p:blipFill>
        <p:spPr>
          <a:xfrm>
            <a:off x="6908800" y="3429000"/>
            <a:ext cx="2489200" cy="685800"/>
          </a:xfrm>
          <a:prstGeom prst="rect">
            <a:avLst/>
          </a:prstGeom>
        </p:spPr>
      </p:pic>
    </p:spTree>
    <p:extLst>
      <p:ext uri="{BB962C8B-B14F-4D97-AF65-F5344CB8AC3E}">
        <p14:creationId xmlns:p14="http://schemas.microsoft.com/office/powerpoint/2010/main" val="13965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3F0A-4AC5-2C4A-85DB-A6A34C8FB337}"/>
              </a:ext>
            </a:extLst>
          </p:cNvPr>
          <p:cNvSpPr>
            <a:spLocks noGrp="1"/>
          </p:cNvSpPr>
          <p:nvPr>
            <p:ph type="title"/>
          </p:nvPr>
        </p:nvSpPr>
        <p:spPr/>
        <p:txBody>
          <a:bodyPr/>
          <a:lstStyle/>
          <a:p>
            <a:r>
              <a:rPr lang="en-US" dirty="0">
                <a:solidFill>
                  <a:srgbClr val="004EFF"/>
                </a:solidFill>
              </a:rPr>
              <a:t>Data Structure (2):Doc, Span, and Token</a:t>
            </a:r>
          </a:p>
        </p:txBody>
      </p:sp>
      <p:pic>
        <p:nvPicPr>
          <p:cNvPr id="10" name="Content Placeholder 9" descr="Graphical user interface, text, application&#10;&#10;Description automatically generated">
            <a:extLst>
              <a:ext uri="{FF2B5EF4-FFF2-40B4-BE49-F238E27FC236}">
                <a16:creationId xmlns:a16="http://schemas.microsoft.com/office/drawing/2014/main" id="{EC85B94F-E3D6-2C4B-8B0B-71F3F57E47E7}"/>
              </a:ext>
            </a:extLst>
          </p:cNvPr>
          <p:cNvPicPr>
            <a:picLocks noGrp="1" noChangeAspect="1"/>
          </p:cNvPicPr>
          <p:nvPr>
            <p:ph idx="1"/>
          </p:nvPr>
        </p:nvPicPr>
        <p:blipFill>
          <a:blip r:embed="rId3"/>
          <a:stretch>
            <a:fillRect/>
          </a:stretch>
        </p:blipFill>
        <p:spPr>
          <a:xfrm>
            <a:off x="957371" y="1690688"/>
            <a:ext cx="5918200" cy="4191000"/>
          </a:xfrm>
        </p:spPr>
      </p:pic>
      <p:sp>
        <p:nvSpPr>
          <p:cNvPr id="4" name="Date Placeholder 3">
            <a:extLst>
              <a:ext uri="{FF2B5EF4-FFF2-40B4-BE49-F238E27FC236}">
                <a16:creationId xmlns:a16="http://schemas.microsoft.com/office/drawing/2014/main" id="{E8F56A6B-F0B9-EF49-966E-30062D83C44B}"/>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9E0A2DF-1E66-1B43-9649-F1DC50C2559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C01AA79-8711-F04D-8481-AA121EAF28B7}"/>
              </a:ext>
            </a:extLst>
          </p:cNvPr>
          <p:cNvSpPr>
            <a:spLocks noGrp="1"/>
          </p:cNvSpPr>
          <p:nvPr>
            <p:ph type="sldNum" sz="quarter" idx="12"/>
          </p:nvPr>
        </p:nvSpPr>
        <p:spPr/>
        <p:txBody>
          <a:bodyPr/>
          <a:lstStyle/>
          <a:p>
            <a:fld id="{F712257F-3FFC-8B4D-9BBB-28AA9F2A77BB}" type="slidenum">
              <a:rPr lang="en-US" smtClean="0"/>
              <a:t>49</a:t>
            </a:fld>
            <a:endParaRPr lang="en-US"/>
          </a:p>
        </p:txBody>
      </p:sp>
      <p:sp>
        <p:nvSpPr>
          <p:cNvPr id="11" name="TextBox 10">
            <a:extLst>
              <a:ext uri="{FF2B5EF4-FFF2-40B4-BE49-F238E27FC236}">
                <a16:creationId xmlns:a16="http://schemas.microsoft.com/office/drawing/2014/main" id="{336B3040-E323-FD46-8E61-F478A406C321}"/>
              </a:ext>
            </a:extLst>
          </p:cNvPr>
          <p:cNvSpPr txBox="1"/>
          <p:nvPr/>
        </p:nvSpPr>
        <p:spPr>
          <a:xfrm>
            <a:off x="7240044" y="1778696"/>
            <a:ext cx="4809994"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Doc is one of the central data structures in </a:t>
            </a:r>
            <a:r>
              <a:rPr lang="en-US" dirty="0" err="1"/>
              <a:t>spaCy</a:t>
            </a:r>
            <a:r>
              <a:rPr lang="en-US" dirty="0"/>
              <a:t>. It's created automatically when you process a text with the </a:t>
            </a:r>
            <a:r>
              <a:rPr lang="en-US" dirty="0" err="1"/>
              <a:t>nlp</a:t>
            </a:r>
            <a:r>
              <a:rPr lang="en-US" dirty="0"/>
              <a:t> object. But you can also instantiate the class manually.</a:t>
            </a:r>
          </a:p>
          <a:p>
            <a:pPr marL="285750" indent="-285750">
              <a:buFont typeface="Arial" panose="020B0604020202020204" pitchFamily="34" charset="0"/>
              <a:buChar char="•"/>
            </a:pPr>
            <a:r>
              <a:rPr lang="en-US" dirty="0"/>
              <a:t>After creating the </a:t>
            </a:r>
            <a:r>
              <a:rPr lang="en-US" dirty="0" err="1"/>
              <a:t>nlp</a:t>
            </a:r>
            <a:r>
              <a:rPr lang="en-US" dirty="0"/>
              <a:t> object, we can import the Doc class from </a:t>
            </a:r>
            <a:r>
              <a:rPr lang="en-US" dirty="0" err="1"/>
              <a:t>spacy.tokens</a:t>
            </a:r>
            <a:r>
              <a:rPr lang="en-US" dirty="0"/>
              <a:t>.</a:t>
            </a:r>
          </a:p>
          <a:p>
            <a:pPr marL="285750" indent="-285750">
              <a:buFont typeface="Arial" panose="020B0604020202020204" pitchFamily="34" charset="0"/>
              <a:buChar char="•"/>
            </a:pPr>
            <a:r>
              <a:rPr lang="en-US" dirty="0"/>
              <a:t>Here we're creating a doc from three words. The spaces are a list of </a:t>
            </a:r>
            <a:r>
              <a:rPr lang="en-US" dirty="0" err="1"/>
              <a:t>boolean</a:t>
            </a:r>
            <a:r>
              <a:rPr lang="en-US" dirty="0"/>
              <a:t> values indicating whether the word is followed by a space. Every token includes that information – even the last one!</a:t>
            </a:r>
          </a:p>
          <a:p>
            <a:pPr marL="285750" indent="-285750">
              <a:buFont typeface="Arial" panose="020B0604020202020204" pitchFamily="34" charset="0"/>
              <a:buChar char="•"/>
            </a:pPr>
            <a:r>
              <a:rPr lang="en-US" dirty="0"/>
              <a:t>The Doc class takes three arguments: the shared vocab, the words and the spaces.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54740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79B33-D8F7-8A45-8E79-47847AC736E3}"/>
              </a:ext>
            </a:extLst>
          </p:cNvPr>
          <p:cNvSpPr>
            <a:spLocks noGrp="1"/>
          </p:cNvSpPr>
          <p:nvPr>
            <p:ph type="title"/>
          </p:nvPr>
        </p:nvSpPr>
        <p:spPr/>
        <p:txBody>
          <a:bodyPr/>
          <a:lstStyle/>
          <a:p>
            <a:r>
              <a:rPr lang="en-US" b="1" dirty="0">
                <a:solidFill>
                  <a:srgbClr val="004EFF"/>
                </a:solidFill>
              </a:rPr>
              <a:t>The Token object</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97BFF6F0-A962-B348-82E3-A2EEBBA46099}"/>
              </a:ext>
            </a:extLst>
          </p:cNvPr>
          <p:cNvPicPr>
            <a:picLocks noGrp="1" noChangeAspect="1"/>
          </p:cNvPicPr>
          <p:nvPr>
            <p:ph idx="1"/>
          </p:nvPr>
        </p:nvPicPr>
        <p:blipFill>
          <a:blip r:embed="rId3"/>
          <a:stretch>
            <a:fillRect/>
          </a:stretch>
        </p:blipFill>
        <p:spPr>
          <a:xfrm>
            <a:off x="838200" y="1847850"/>
            <a:ext cx="4461119" cy="4351338"/>
          </a:xfrm>
        </p:spPr>
      </p:pic>
      <p:sp>
        <p:nvSpPr>
          <p:cNvPr id="4" name="Date Placeholder 3">
            <a:extLst>
              <a:ext uri="{FF2B5EF4-FFF2-40B4-BE49-F238E27FC236}">
                <a16:creationId xmlns:a16="http://schemas.microsoft.com/office/drawing/2014/main" id="{62A3BB67-0A02-CE43-8877-462E2D58D62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97ADBC9-973B-E943-BFB2-184AFE2EEB8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32C4FAE-7159-BB4C-9809-23B78E117007}"/>
              </a:ext>
            </a:extLst>
          </p:cNvPr>
          <p:cNvSpPr>
            <a:spLocks noGrp="1"/>
          </p:cNvSpPr>
          <p:nvPr>
            <p:ph type="sldNum" sz="quarter" idx="12"/>
          </p:nvPr>
        </p:nvSpPr>
        <p:spPr/>
        <p:txBody>
          <a:bodyPr/>
          <a:lstStyle/>
          <a:p>
            <a:fld id="{F712257F-3FFC-8B4D-9BBB-28AA9F2A77BB}" type="slidenum">
              <a:rPr lang="en-US" smtClean="0"/>
              <a:t>5</a:t>
            </a:fld>
            <a:endParaRPr lang="en-US"/>
          </a:p>
        </p:txBody>
      </p:sp>
      <p:sp>
        <p:nvSpPr>
          <p:cNvPr id="9" name="TextBox 8">
            <a:extLst>
              <a:ext uri="{FF2B5EF4-FFF2-40B4-BE49-F238E27FC236}">
                <a16:creationId xmlns:a16="http://schemas.microsoft.com/office/drawing/2014/main" id="{B45FABA1-35C5-1943-AE06-B2D76AED184A}"/>
              </a:ext>
            </a:extLst>
          </p:cNvPr>
          <p:cNvSpPr txBox="1"/>
          <p:nvPr/>
        </p:nvSpPr>
        <p:spPr>
          <a:xfrm>
            <a:off x="6263013" y="2251925"/>
            <a:ext cx="548640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Token objects represent the tokens in a document – for example, a word or a punctuation character.</a:t>
            </a:r>
          </a:p>
          <a:p>
            <a:pPr marL="285750" indent="-285750">
              <a:buFont typeface="Arial" panose="020B0604020202020204" pitchFamily="34" charset="0"/>
              <a:buChar char="•"/>
            </a:pPr>
            <a:r>
              <a:rPr lang="en-US" dirty="0"/>
              <a:t>To get a token at a specific position, you can index into the doc.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Token objects also provide various attributes that let you access more information about the tokens. For example, the .text attribute returns the verbatim token 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72740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7E11B-201F-EF44-BAD5-71EB5DBEDBE2}"/>
              </a:ext>
            </a:extLst>
          </p:cNvPr>
          <p:cNvSpPr>
            <a:spLocks noGrp="1"/>
          </p:cNvSpPr>
          <p:nvPr>
            <p:ph type="title"/>
          </p:nvPr>
        </p:nvSpPr>
        <p:spPr/>
        <p:txBody>
          <a:bodyPr/>
          <a:lstStyle/>
          <a:p>
            <a:r>
              <a:rPr lang="en-US" b="1" dirty="0">
                <a:solidFill>
                  <a:srgbClr val="004EFF"/>
                </a:solidFill>
              </a:rPr>
              <a:t>The Span object (1)</a:t>
            </a:r>
            <a:endParaRPr lang="en-US" dirty="0">
              <a:solidFill>
                <a:srgbClr val="004EFF"/>
              </a:solidFill>
            </a:endParaRPr>
          </a:p>
        </p:txBody>
      </p:sp>
      <p:pic>
        <p:nvPicPr>
          <p:cNvPr id="8" name="Content Placeholder 7" descr="Graphical user interface&#10;&#10;Description automatically generated with medium confidence">
            <a:extLst>
              <a:ext uri="{FF2B5EF4-FFF2-40B4-BE49-F238E27FC236}">
                <a16:creationId xmlns:a16="http://schemas.microsoft.com/office/drawing/2014/main" id="{B2BE85F5-3463-FC40-A8D2-0383F03F26CF}"/>
              </a:ext>
            </a:extLst>
          </p:cNvPr>
          <p:cNvPicPr>
            <a:picLocks noGrp="1" noChangeAspect="1"/>
          </p:cNvPicPr>
          <p:nvPr>
            <p:ph idx="1"/>
          </p:nvPr>
        </p:nvPicPr>
        <p:blipFill>
          <a:blip r:embed="rId3"/>
          <a:stretch>
            <a:fillRect/>
          </a:stretch>
        </p:blipFill>
        <p:spPr>
          <a:xfrm>
            <a:off x="838200" y="1791581"/>
            <a:ext cx="7150100" cy="3492500"/>
          </a:xfrm>
        </p:spPr>
      </p:pic>
      <p:sp>
        <p:nvSpPr>
          <p:cNvPr id="4" name="Date Placeholder 3">
            <a:extLst>
              <a:ext uri="{FF2B5EF4-FFF2-40B4-BE49-F238E27FC236}">
                <a16:creationId xmlns:a16="http://schemas.microsoft.com/office/drawing/2014/main" id="{C41A97EC-F0DC-7B41-878D-F5BBE4A50E4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CD5956B-6666-494C-82A7-3C614AA48989}"/>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C9B2642-65FC-164B-AC79-84C1A83CCB35}"/>
              </a:ext>
            </a:extLst>
          </p:cNvPr>
          <p:cNvSpPr>
            <a:spLocks noGrp="1"/>
          </p:cNvSpPr>
          <p:nvPr>
            <p:ph type="sldNum" sz="quarter" idx="12"/>
          </p:nvPr>
        </p:nvSpPr>
        <p:spPr/>
        <p:txBody>
          <a:bodyPr/>
          <a:lstStyle/>
          <a:p>
            <a:fld id="{F712257F-3FFC-8B4D-9BBB-28AA9F2A77BB}" type="slidenum">
              <a:rPr lang="en-US" smtClean="0"/>
              <a:t>50</a:t>
            </a:fld>
            <a:endParaRPr lang="en-US"/>
          </a:p>
        </p:txBody>
      </p:sp>
      <p:sp>
        <p:nvSpPr>
          <p:cNvPr id="9" name="TextBox 8">
            <a:extLst>
              <a:ext uri="{FF2B5EF4-FFF2-40B4-BE49-F238E27FC236}">
                <a16:creationId xmlns:a16="http://schemas.microsoft.com/office/drawing/2014/main" id="{AE4E7A27-FECF-2745-930E-F3E759924A72}"/>
              </a:ext>
            </a:extLst>
          </p:cNvPr>
          <p:cNvSpPr txBox="1"/>
          <p:nvPr/>
        </p:nvSpPr>
        <p:spPr>
          <a:xfrm>
            <a:off x="8284923" y="1903955"/>
            <a:ext cx="35814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Span is a slice of a doc consisting of one or more tokens. The Span takes at least three arguments: the doc it refers to, and the start and end index of the span. Remember that the end index is exclusive!</a:t>
            </a:r>
          </a:p>
        </p:txBody>
      </p:sp>
    </p:spTree>
    <p:extLst>
      <p:ext uri="{BB962C8B-B14F-4D97-AF65-F5344CB8AC3E}">
        <p14:creationId xmlns:p14="http://schemas.microsoft.com/office/powerpoint/2010/main" val="12164253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5F5E5-9752-F142-8511-BE8CDC8FBFEC}"/>
              </a:ext>
            </a:extLst>
          </p:cNvPr>
          <p:cNvSpPr>
            <a:spLocks noGrp="1"/>
          </p:cNvSpPr>
          <p:nvPr>
            <p:ph type="title"/>
          </p:nvPr>
        </p:nvSpPr>
        <p:spPr/>
        <p:txBody>
          <a:bodyPr/>
          <a:lstStyle/>
          <a:p>
            <a:r>
              <a:rPr lang="en-US" b="1" dirty="0">
                <a:solidFill>
                  <a:srgbClr val="004EFF"/>
                </a:solidFill>
              </a:rPr>
              <a:t>The Span object (2)</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EEF7E28-40D4-8942-BB27-8E92603B40D7}"/>
              </a:ext>
            </a:extLst>
          </p:cNvPr>
          <p:cNvPicPr>
            <a:picLocks noGrp="1" noChangeAspect="1"/>
          </p:cNvPicPr>
          <p:nvPr>
            <p:ph idx="1"/>
          </p:nvPr>
        </p:nvPicPr>
        <p:blipFill>
          <a:blip r:embed="rId2"/>
          <a:stretch>
            <a:fillRect/>
          </a:stretch>
        </p:blipFill>
        <p:spPr>
          <a:xfrm>
            <a:off x="990860" y="1690688"/>
            <a:ext cx="4773984" cy="4351338"/>
          </a:xfrm>
        </p:spPr>
      </p:pic>
      <p:sp>
        <p:nvSpPr>
          <p:cNvPr id="4" name="Date Placeholder 3">
            <a:extLst>
              <a:ext uri="{FF2B5EF4-FFF2-40B4-BE49-F238E27FC236}">
                <a16:creationId xmlns:a16="http://schemas.microsoft.com/office/drawing/2014/main" id="{B010231D-081D-5644-9057-EA01E938745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CA35538-DDD8-DB4A-BD97-DCAE71310106}"/>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B8CA666-E3CD-064F-86F5-2898DB0F6D4A}"/>
              </a:ext>
            </a:extLst>
          </p:cNvPr>
          <p:cNvSpPr>
            <a:spLocks noGrp="1"/>
          </p:cNvSpPr>
          <p:nvPr>
            <p:ph type="sldNum" sz="quarter" idx="12"/>
          </p:nvPr>
        </p:nvSpPr>
        <p:spPr/>
        <p:txBody>
          <a:bodyPr/>
          <a:lstStyle/>
          <a:p>
            <a:fld id="{F712257F-3FFC-8B4D-9BBB-28AA9F2A77BB}" type="slidenum">
              <a:rPr lang="en-US" smtClean="0"/>
              <a:t>51</a:t>
            </a:fld>
            <a:endParaRPr lang="en-US"/>
          </a:p>
        </p:txBody>
      </p:sp>
      <p:sp>
        <p:nvSpPr>
          <p:cNvPr id="9" name="TextBox 8">
            <a:extLst>
              <a:ext uri="{FF2B5EF4-FFF2-40B4-BE49-F238E27FC236}">
                <a16:creationId xmlns:a16="http://schemas.microsoft.com/office/drawing/2014/main" id="{284835EC-9E19-8F42-9D09-9B6463AD34F0}"/>
              </a:ext>
            </a:extLst>
          </p:cNvPr>
          <p:cNvSpPr txBox="1"/>
          <p:nvPr/>
        </p:nvSpPr>
        <p:spPr>
          <a:xfrm>
            <a:off x="6413326" y="1690688"/>
            <a:ext cx="512314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To create a Span manually, we can also import the class from </a:t>
            </a:r>
            <a:r>
              <a:rPr lang="en-US" dirty="0" err="1"/>
              <a:t>spacy.tokens</a:t>
            </a:r>
            <a:r>
              <a:rPr lang="en-US" dirty="0"/>
              <a:t>. We can then instantiate it with the doc and the span's start and end index, and an optional label argument.</a:t>
            </a:r>
          </a:p>
          <a:p>
            <a:pPr marL="285750" indent="-285750">
              <a:buFont typeface="Arial" panose="020B0604020202020204" pitchFamily="34" charset="0"/>
              <a:buChar char="•"/>
            </a:pPr>
            <a:r>
              <a:rPr lang="en-US" dirty="0"/>
              <a:t>The </a:t>
            </a:r>
            <a:r>
              <a:rPr lang="en-US" dirty="0" err="1"/>
              <a:t>doc.ents</a:t>
            </a:r>
            <a:r>
              <a:rPr lang="en-US" dirty="0"/>
              <a:t> are writable, so we can add entities manually by overwriting it with a list of spans.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485734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AE5E-F947-AD4D-A535-D3596E07B262}"/>
              </a:ext>
            </a:extLst>
          </p:cNvPr>
          <p:cNvSpPr>
            <a:spLocks noGrp="1"/>
          </p:cNvSpPr>
          <p:nvPr>
            <p:ph type="title"/>
          </p:nvPr>
        </p:nvSpPr>
        <p:spPr/>
        <p:txBody>
          <a:bodyPr/>
          <a:lstStyle/>
          <a:p>
            <a:r>
              <a:rPr lang="en-US" b="1" dirty="0">
                <a:solidFill>
                  <a:srgbClr val="004EFF"/>
                </a:solidFill>
              </a:rPr>
              <a:t>Best practices</a:t>
            </a:r>
            <a:endParaRPr lang="en-US" dirty="0">
              <a:solidFill>
                <a:srgbClr val="004EFF"/>
              </a:solidFill>
            </a:endParaRPr>
          </a:p>
        </p:txBody>
      </p:sp>
      <p:sp>
        <p:nvSpPr>
          <p:cNvPr id="3" name="Content Placeholder 2">
            <a:extLst>
              <a:ext uri="{FF2B5EF4-FFF2-40B4-BE49-F238E27FC236}">
                <a16:creationId xmlns:a16="http://schemas.microsoft.com/office/drawing/2014/main" id="{5EBAD048-108F-654B-979D-AFE017B7552C}"/>
              </a:ext>
            </a:extLst>
          </p:cNvPr>
          <p:cNvSpPr>
            <a:spLocks noGrp="1"/>
          </p:cNvSpPr>
          <p:nvPr>
            <p:ph idx="1"/>
          </p:nvPr>
        </p:nvSpPr>
        <p:spPr/>
        <p:txBody>
          <a:bodyPr/>
          <a:lstStyle/>
          <a:p>
            <a:r>
              <a:rPr lang="en-US" dirty="0"/>
              <a:t>Doc and Span are very powerful and hold references and relationships of words and sentences</a:t>
            </a:r>
          </a:p>
          <a:p>
            <a:pPr lvl="1"/>
            <a:r>
              <a:rPr lang="en-US" b="1" dirty="0"/>
              <a:t>Convert result to strings as late as possible</a:t>
            </a:r>
            <a:endParaRPr lang="en-US" dirty="0"/>
          </a:p>
          <a:p>
            <a:pPr lvl="1"/>
            <a:r>
              <a:rPr lang="en-US" b="1" dirty="0"/>
              <a:t>Use token attributes if available</a:t>
            </a:r>
            <a:r>
              <a:rPr lang="en-US" dirty="0"/>
              <a:t> – for example, </a:t>
            </a:r>
            <a:r>
              <a:rPr lang="en-US" dirty="0" err="1"/>
              <a:t>token.i</a:t>
            </a:r>
            <a:r>
              <a:rPr lang="en-US" dirty="0"/>
              <a:t> for the token index</a:t>
            </a:r>
          </a:p>
          <a:p>
            <a:r>
              <a:rPr lang="en-US" dirty="0"/>
              <a:t>Don't forget to pass in the shared vocab</a:t>
            </a:r>
          </a:p>
          <a:p>
            <a:endParaRPr lang="en-US" dirty="0"/>
          </a:p>
        </p:txBody>
      </p:sp>
      <p:sp>
        <p:nvSpPr>
          <p:cNvPr id="4" name="Date Placeholder 3">
            <a:extLst>
              <a:ext uri="{FF2B5EF4-FFF2-40B4-BE49-F238E27FC236}">
                <a16:creationId xmlns:a16="http://schemas.microsoft.com/office/drawing/2014/main" id="{43140B47-CBCC-794B-A64B-678AFC75CF1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7798F73-F21D-1D4B-B383-DC7416255E2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6CC8123-20BF-0748-897C-1A080E2669B2}"/>
              </a:ext>
            </a:extLst>
          </p:cNvPr>
          <p:cNvSpPr>
            <a:spLocks noGrp="1"/>
          </p:cNvSpPr>
          <p:nvPr>
            <p:ph type="sldNum" sz="quarter" idx="12"/>
          </p:nvPr>
        </p:nvSpPr>
        <p:spPr/>
        <p:txBody>
          <a:bodyPr/>
          <a:lstStyle/>
          <a:p>
            <a:fld id="{F712257F-3FFC-8B4D-9BBB-28AA9F2A77BB}" type="slidenum">
              <a:rPr lang="en-US" smtClean="0"/>
              <a:t>52</a:t>
            </a:fld>
            <a:endParaRPr lang="en-US"/>
          </a:p>
        </p:txBody>
      </p:sp>
    </p:spTree>
    <p:extLst>
      <p:ext uri="{BB962C8B-B14F-4D97-AF65-F5344CB8AC3E}">
        <p14:creationId xmlns:p14="http://schemas.microsoft.com/office/powerpoint/2010/main" val="316551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4CDA-5F54-5D4F-BEBD-E2CB046610CA}"/>
              </a:ext>
            </a:extLst>
          </p:cNvPr>
          <p:cNvSpPr>
            <a:spLocks noGrp="1"/>
          </p:cNvSpPr>
          <p:nvPr>
            <p:ph type="title"/>
          </p:nvPr>
        </p:nvSpPr>
        <p:spPr/>
        <p:txBody>
          <a:bodyPr/>
          <a:lstStyle/>
          <a:p>
            <a:r>
              <a:rPr lang="en-US" dirty="0">
                <a:solidFill>
                  <a:srgbClr val="004EFF"/>
                </a:solidFill>
              </a:rPr>
              <a:t>Let’s create some Doc objects from scratch!</a:t>
            </a:r>
          </a:p>
        </p:txBody>
      </p:sp>
      <p:pic>
        <p:nvPicPr>
          <p:cNvPr id="8" name="Content Placeholder 7" descr="Text&#10;&#10;Description automatically generated">
            <a:extLst>
              <a:ext uri="{FF2B5EF4-FFF2-40B4-BE49-F238E27FC236}">
                <a16:creationId xmlns:a16="http://schemas.microsoft.com/office/drawing/2014/main" id="{6294F4A4-1720-254E-9F4B-06F9EBA68FD3}"/>
              </a:ext>
            </a:extLst>
          </p:cNvPr>
          <p:cNvPicPr>
            <a:picLocks noGrp="1" noChangeAspect="1"/>
          </p:cNvPicPr>
          <p:nvPr>
            <p:ph idx="1"/>
          </p:nvPr>
        </p:nvPicPr>
        <p:blipFill>
          <a:blip r:embed="rId3"/>
          <a:stretch>
            <a:fillRect/>
          </a:stretch>
        </p:blipFill>
        <p:spPr>
          <a:xfrm>
            <a:off x="838200" y="1690688"/>
            <a:ext cx="5718901" cy="4351338"/>
          </a:xfrm>
        </p:spPr>
      </p:pic>
      <p:sp>
        <p:nvSpPr>
          <p:cNvPr id="4" name="Date Placeholder 3">
            <a:extLst>
              <a:ext uri="{FF2B5EF4-FFF2-40B4-BE49-F238E27FC236}">
                <a16:creationId xmlns:a16="http://schemas.microsoft.com/office/drawing/2014/main" id="{BE17BC82-D5AA-474E-8BE7-5678AED00F7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995BF27-1166-BE45-9E5D-902A08082D8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1BAA6FC-8DDE-7E43-A9FB-FBF9FB6D2B45}"/>
              </a:ext>
            </a:extLst>
          </p:cNvPr>
          <p:cNvSpPr>
            <a:spLocks noGrp="1"/>
          </p:cNvSpPr>
          <p:nvPr>
            <p:ph type="sldNum" sz="quarter" idx="12"/>
          </p:nvPr>
        </p:nvSpPr>
        <p:spPr/>
        <p:txBody>
          <a:bodyPr/>
          <a:lstStyle/>
          <a:p>
            <a:fld id="{F712257F-3FFC-8B4D-9BBB-28AA9F2A77BB}" type="slidenum">
              <a:rPr lang="en-US" smtClean="0"/>
              <a:t>53</a:t>
            </a:fld>
            <a:endParaRPr lang="en-US"/>
          </a:p>
        </p:txBody>
      </p:sp>
      <p:sp>
        <p:nvSpPr>
          <p:cNvPr id="9" name="TextBox 8">
            <a:extLst>
              <a:ext uri="{FF2B5EF4-FFF2-40B4-BE49-F238E27FC236}">
                <a16:creationId xmlns:a16="http://schemas.microsoft.com/office/drawing/2014/main" id="{711F2265-A1C3-E240-95F8-1FD126D0671C}"/>
              </a:ext>
            </a:extLst>
          </p:cNvPr>
          <p:cNvSpPr txBox="1"/>
          <p:nvPr/>
        </p:nvSpPr>
        <p:spPr>
          <a:xfrm>
            <a:off x="7139836" y="1979112"/>
            <a:ext cx="321918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Import the Doc from </a:t>
            </a:r>
            <a:r>
              <a:rPr lang="en-US" dirty="0" err="1"/>
              <a:t>spacy.tokens</a:t>
            </a:r>
            <a:r>
              <a:rPr lang="en-US" dirty="0"/>
              <a:t>.</a:t>
            </a:r>
          </a:p>
          <a:p>
            <a:pPr marL="285750" indent="-285750">
              <a:buFont typeface="Arial" panose="020B0604020202020204" pitchFamily="34" charset="0"/>
              <a:buChar char="•"/>
            </a:pPr>
            <a:r>
              <a:rPr lang="en-US" dirty="0"/>
              <a:t>Create a Doc from the words and spaces. Don’t forget to pass in the vocab!</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18697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528-14C9-6D49-9077-C118ADC92E63}"/>
              </a:ext>
            </a:extLst>
          </p:cNvPr>
          <p:cNvSpPr>
            <a:spLocks noGrp="1"/>
          </p:cNvSpPr>
          <p:nvPr>
            <p:ph type="title"/>
          </p:nvPr>
        </p:nvSpPr>
        <p:spPr/>
        <p:txBody>
          <a:bodyPr/>
          <a:lstStyle/>
          <a:p>
            <a:r>
              <a:rPr lang="en-US" dirty="0">
                <a:solidFill>
                  <a:srgbClr val="004EFF"/>
                </a:solidFill>
              </a:rPr>
              <a:t>Docs, Spans and entities from scratch</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2C60C04D-1835-2B42-923A-218E3DA18718}"/>
              </a:ext>
            </a:extLst>
          </p:cNvPr>
          <p:cNvPicPr>
            <a:picLocks noGrp="1" noChangeAspect="1"/>
          </p:cNvPicPr>
          <p:nvPr>
            <p:ph idx="1"/>
          </p:nvPr>
        </p:nvPicPr>
        <p:blipFill>
          <a:blip r:embed="rId2"/>
          <a:stretch>
            <a:fillRect/>
          </a:stretch>
        </p:blipFill>
        <p:spPr>
          <a:xfrm>
            <a:off x="1013649" y="1690688"/>
            <a:ext cx="5605228" cy="4351338"/>
          </a:xfrm>
        </p:spPr>
      </p:pic>
      <p:sp>
        <p:nvSpPr>
          <p:cNvPr id="4" name="Date Placeholder 3">
            <a:extLst>
              <a:ext uri="{FF2B5EF4-FFF2-40B4-BE49-F238E27FC236}">
                <a16:creationId xmlns:a16="http://schemas.microsoft.com/office/drawing/2014/main" id="{30896E8C-D667-524A-9D90-7F83B41D51E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8BB3FDC-9D4A-1344-8E9F-3351817F4BB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C41D433-6E9E-9B4E-94F4-8D32D9460B1E}"/>
              </a:ext>
            </a:extLst>
          </p:cNvPr>
          <p:cNvSpPr>
            <a:spLocks noGrp="1"/>
          </p:cNvSpPr>
          <p:nvPr>
            <p:ph type="sldNum" sz="quarter" idx="12"/>
          </p:nvPr>
        </p:nvSpPr>
        <p:spPr/>
        <p:txBody>
          <a:bodyPr/>
          <a:lstStyle/>
          <a:p>
            <a:fld id="{F712257F-3FFC-8B4D-9BBB-28AA9F2A77BB}" type="slidenum">
              <a:rPr lang="en-US" smtClean="0"/>
              <a:t>54</a:t>
            </a:fld>
            <a:endParaRPr lang="en-US"/>
          </a:p>
        </p:txBody>
      </p:sp>
      <p:sp>
        <p:nvSpPr>
          <p:cNvPr id="9" name="TextBox 8">
            <a:extLst>
              <a:ext uri="{FF2B5EF4-FFF2-40B4-BE49-F238E27FC236}">
                <a16:creationId xmlns:a16="http://schemas.microsoft.com/office/drawing/2014/main" id="{64678CF9-CA15-6142-B396-3F6419A3BDA5}"/>
              </a:ext>
            </a:extLst>
          </p:cNvPr>
          <p:cNvSpPr txBox="1"/>
          <p:nvPr/>
        </p:nvSpPr>
        <p:spPr>
          <a:xfrm>
            <a:off x="6944723" y="1690688"/>
            <a:ext cx="458452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In this exercise, you’ll create the Doc and Span objects manually, and update the named entities – just like </a:t>
            </a:r>
            <a:r>
              <a:rPr lang="en-US" dirty="0" err="1"/>
              <a:t>spaCy</a:t>
            </a:r>
            <a:r>
              <a:rPr lang="en-US" dirty="0"/>
              <a:t> does behind the scenes. A shared </a:t>
            </a:r>
            <a:r>
              <a:rPr lang="en-US" dirty="0" err="1"/>
              <a:t>nlp</a:t>
            </a:r>
            <a:r>
              <a:rPr lang="en-US" dirty="0"/>
              <a:t> object has already been created.</a:t>
            </a:r>
          </a:p>
          <a:p>
            <a:pPr marL="285750" indent="-285750">
              <a:buFont typeface="Arial" panose="020B0604020202020204" pitchFamily="34" charset="0"/>
              <a:buChar char="•"/>
            </a:pPr>
            <a:r>
              <a:rPr lang="en-US" dirty="0"/>
              <a:t>Import the Doc and Span classes from </a:t>
            </a:r>
            <a:r>
              <a:rPr lang="en-US" dirty="0" err="1"/>
              <a:t>spacy.tokens</a:t>
            </a:r>
            <a:r>
              <a:rPr lang="en-US" dirty="0"/>
              <a:t>.</a:t>
            </a:r>
          </a:p>
          <a:p>
            <a:pPr marL="285750" indent="-285750">
              <a:buFont typeface="Arial" panose="020B0604020202020204" pitchFamily="34" charset="0"/>
              <a:buChar char="•"/>
            </a:pPr>
            <a:r>
              <a:rPr lang="en-US" dirty="0"/>
              <a:t>Use the Doc class directly to create a doc from the words and spaces.</a:t>
            </a:r>
          </a:p>
          <a:p>
            <a:pPr marL="285750" indent="-285750">
              <a:buFont typeface="Arial" panose="020B0604020202020204" pitchFamily="34" charset="0"/>
              <a:buChar char="•"/>
            </a:pPr>
            <a:r>
              <a:rPr lang="en-US" dirty="0"/>
              <a:t>Create a Span for “David Bowie” from the doc and assign it the label "PERSON".</a:t>
            </a:r>
          </a:p>
          <a:p>
            <a:pPr marL="285750" indent="-285750">
              <a:buFont typeface="Arial" panose="020B0604020202020204" pitchFamily="34" charset="0"/>
              <a:buChar char="•"/>
            </a:pPr>
            <a:r>
              <a:rPr lang="en-US" dirty="0"/>
              <a:t>Overwrite the </a:t>
            </a:r>
            <a:r>
              <a:rPr lang="en-US" dirty="0" err="1"/>
              <a:t>doc.ents</a:t>
            </a:r>
            <a:r>
              <a:rPr lang="en-US" dirty="0"/>
              <a:t> with a list of one entity, the “David Bowie” span.</a:t>
            </a:r>
          </a:p>
        </p:txBody>
      </p:sp>
    </p:spTree>
    <p:extLst>
      <p:ext uri="{BB962C8B-B14F-4D97-AF65-F5344CB8AC3E}">
        <p14:creationId xmlns:p14="http://schemas.microsoft.com/office/powerpoint/2010/main" val="2070669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3FD3-21E6-C241-9F81-24E96C7F8792}"/>
              </a:ext>
            </a:extLst>
          </p:cNvPr>
          <p:cNvSpPr>
            <a:spLocks noGrp="1"/>
          </p:cNvSpPr>
          <p:nvPr>
            <p:ph type="title"/>
          </p:nvPr>
        </p:nvSpPr>
        <p:spPr/>
        <p:txBody>
          <a:bodyPr/>
          <a:lstStyle/>
          <a:p>
            <a:r>
              <a:rPr lang="en-US" b="1" dirty="0">
                <a:solidFill>
                  <a:srgbClr val="004EFF"/>
                </a:solidFill>
              </a:rPr>
              <a:t>Word vectors and semantic similarity</a:t>
            </a:r>
            <a:endParaRPr lang="en-US" dirty="0">
              <a:solidFill>
                <a:srgbClr val="004EFF"/>
              </a:solidFill>
            </a:endParaRPr>
          </a:p>
        </p:txBody>
      </p:sp>
      <p:sp>
        <p:nvSpPr>
          <p:cNvPr id="3" name="Content Placeholder 2">
            <a:extLst>
              <a:ext uri="{FF2B5EF4-FFF2-40B4-BE49-F238E27FC236}">
                <a16:creationId xmlns:a16="http://schemas.microsoft.com/office/drawing/2014/main" id="{7ED3DADC-27B9-EE4A-8624-9AC4454A2E0A}"/>
              </a:ext>
            </a:extLst>
          </p:cNvPr>
          <p:cNvSpPr>
            <a:spLocks noGrp="1"/>
          </p:cNvSpPr>
          <p:nvPr>
            <p:ph idx="1"/>
          </p:nvPr>
        </p:nvSpPr>
        <p:spPr/>
        <p:txBody>
          <a:bodyPr/>
          <a:lstStyle/>
          <a:p>
            <a:r>
              <a:rPr lang="en-US" b="1" dirty="0"/>
              <a:t>Comparing semantic similarity</a:t>
            </a:r>
          </a:p>
          <a:p>
            <a:endParaRPr lang="en-US" dirty="0"/>
          </a:p>
        </p:txBody>
      </p:sp>
      <p:sp>
        <p:nvSpPr>
          <p:cNvPr id="4" name="Date Placeholder 3">
            <a:extLst>
              <a:ext uri="{FF2B5EF4-FFF2-40B4-BE49-F238E27FC236}">
                <a16:creationId xmlns:a16="http://schemas.microsoft.com/office/drawing/2014/main" id="{FF7B1451-9696-C649-90EB-B19929D5844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2E40B9EF-BC30-AB4A-841A-32D33B35633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457ECBC-E031-894A-9C38-0F996E318B19}"/>
              </a:ext>
            </a:extLst>
          </p:cNvPr>
          <p:cNvSpPr>
            <a:spLocks noGrp="1"/>
          </p:cNvSpPr>
          <p:nvPr>
            <p:ph type="sldNum" sz="quarter" idx="12"/>
          </p:nvPr>
        </p:nvSpPr>
        <p:spPr/>
        <p:txBody>
          <a:bodyPr/>
          <a:lstStyle/>
          <a:p>
            <a:fld id="{F712257F-3FFC-8B4D-9BBB-28AA9F2A77BB}" type="slidenum">
              <a:rPr lang="en-US" smtClean="0"/>
              <a:t>55</a:t>
            </a:fld>
            <a:endParaRPr lang="en-US"/>
          </a:p>
        </p:txBody>
      </p:sp>
      <p:pic>
        <p:nvPicPr>
          <p:cNvPr id="8" name="Picture 7" descr="Text&#10;&#10;Description automatically generated">
            <a:extLst>
              <a:ext uri="{FF2B5EF4-FFF2-40B4-BE49-F238E27FC236}">
                <a16:creationId xmlns:a16="http://schemas.microsoft.com/office/drawing/2014/main" id="{EB871253-6D1C-BF4C-90E4-E89862478A8F}"/>
              </a:ext>
            </a:extLst>
          </p:cNvPr>
          <p:cNvPicPr>
            <a:picLocks noChangeAspect="1"/>
          </p:cNvPicPr>
          <p:nvPr/>
        </p:nvPicPr>
        <p:blipFill>
          <a:blip r:embed="rId2"/>
          <a:stretch>
            <a:fillRect/>
          </a:stretch>
        </p:blipFill>
        <p:spPr>
          <a:xfrm>
            <a:off x="976073" y="2477285"/>
            <a:ext cx="7759700" cy="2705100"/>
          </a:xfrm>
          <a:prstGeom prst="rect">
            <a:avLst/>
          </a:prstGeom>
        </p:spPr>
      </p:pic>
    </p:spTree>
    <p:extLst>
      <p:ext uri="{BB962C8B-B14F-4D97-AF65-F5344CB8AC3E}">
        <p14:creationId xmlns:p14="http://schemas.microsoft.com/office/powerpoint/2010/main" val="2428514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3DCA0-E4D1-E346-86CD-B1CE50299F9B}"/>
              </a:ext>
            </a:extLst>
          </p:cNvPr>
          <p:cNvSpPr>
            <a:spLocks noGrp="1"/>
          </p:cNvSpPr>
          <p:nvPr>
            <p:ph type="title"/>
          </p:nvPr>
        </p:nvSpPr>
        <p:spPr/>
        <p:txBody>
          <a:bodyPr/>
          <a:lstStyle/>
          <a:p>
            <a:r>
              <a:rPr lang="en-US" b="1" dirty="0">
                <a:solidFill>
                  <a:srgbClr val="004EFF"/>
                </a:solidFill>
              </a:rPr>
              <a:t>Similarity examples (1)</a:t>
            </a:r>
            <a:endParaRPr lang="en-US" dirty="0">
              <a:solidFill>
                <a:srgbClr val="004EFF"/>
              </a:solidFill>
            </a:endParaRPr>
          </a:p>
        </p:txBody>
      </p:sp>
      <p:pic>
        <p:nvPicPr>
          <p:cNvPr id="8" name="Content Placeholder 7" descr="Text&#10;&#10;Description automatically generated">
            <a:extLst>
              <a:ext uri="{FF2B5EF4-FFF2-40B4-BE49-F238E27FC236}">
                <a16:creationId xmlns:a16="http://schemas.microsoft.com/office/drawing/2014/main" id="{D076CAAC-1657-4346-A17E-95183E3BF4C0}"/>
              </a:ext>
            </a:extLst>
          </p:cNvPr>
          <p:cNvPicPr>
            <a:picLocks noGrp="1" noChangeAspect="1"/>
          </p:cNvPicPr>
          <p:nvPr>
            <p:ph idx="1"/>
          </p:nvPr>
        </p:nvPicPr>
        <p:blipFill>
          <a:blip r:embed="rId3"/>
          <a:stretch>
            <a:fillRect/>
          </a:stretch>
        </p:blipFill>
        <p:spPr>
          <a:xfrm>
            <a:off x="933117" y="1387214"/>
            <a:ext cx="3914456" cy="4850522"/>
          </a:xfrm>
        </p:spPr>
      </p:pic>
      <p:sp>
        <p:nvSpPr>
          <p:cNvPr id="4" name="Date Placeholder 3">
            <a:extLst>
              <a:ext uri="{FF2B5EF4-FFF2-40B4-BE49-F238E27FC236}">
                <a16:creationId xmlns:a16="http://schemas.microsoft.com/office/drawing/2014/main" id="{1A808D0B-6026-6D4E-8B33-95155F162AC6}"/>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7B6DA34-94B0-C642-BA6E-8CAB43CDCD1E}"/>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6553DBC-E998-034E-BD00-7CD02E635A47}"/>
              </a:ext>
            </a:extLst>
          </p:cNvPr>
          <p:cNvSpPr>
            <a:spLocks noGrp="1"/>
          </p:cNvSpPr>
          <p:nvPr>
            <p:ph type="sldNum" sz="quarter" idx="12"/>
          </p:nvPr>
        </p:nvSpPr>
        <p:spPr/>
        <p:txBody>
          <a:bodyPr/>
          <a:lstStyle/>
          <a:p>
            <a:fld id="{F712257F-3FFC-8B4D-9BBB-28AA9F2A77BB}" type="slidenum">
              <a:rPr lang="en-US" smtClean="0"/>
              <a:t>56</a:t>
            </a:fld>
            <a:endParaRPr lang="en-US"/>
          </a:p>
        </p:txBody>
      </p:sp>
      <p:sp>
        <p:nvSpPr>
          <p:cNvPr id="9" name="TextBox 8">
            <a:extLst>
              <a:ext uri="{FF2B5EF4-FFF2-40B4-BE49-F238E27FC236}">
                <a16:creationId xmlns:a16="http://schemas.microsoft.com/office/drawing/2014/main" id="{CE6C65CB-451F-AF48-95DB-2572F9D47980}"/>
              </a:ext>
            </a:extLst>
          </p:cNvPr>
          <p:cNvSpPr txBox="1"/>
          <p:nvPr/>
        </p:nvSpPr>
        <p:spPr>
          <a:xfrm>
            <a:off x="6096000" y="1690688"/>
            <a:ext cx="465133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Here's an example. Let's say we want to find out whether two documents are similar.</a:t>
            </a:r>
          </a:p>
          <a:p>
            <a:pPr marL="285750" indent="-285750">
              <a:buFont typeface="Arial" panose="020B0604020202020204" pitchFamily="34" charset="0"/>
              <a:buChar char="•"/>
            </a:pPr>
            <a:r>
              <a:rPr lang="en-US" dirty="0"/>
              <a:t>First, we load the medium English model, "</a:t>
            </a:r>
            <a:r>
              <a:rPr lang="en-US" dirty="0" err="1"/>
              <a:t>en_core_web_md</a:t>
            </a:r>
            <a:r>
              <a:rPr lang="en-US" dirty="0"/>
              <a:t>".</a:t>
            </a:r>
          </a:p>
          <a:p>
            <a:pPr marL="285750" indent="-285750">
              <a:buFont typeface="Arial" panose="020B0604020202020204" pitchFamily="34" charset="0"/>
              <a:buChar char="•"/>
            </a:pPr>
            <a:r>
              <a:rPr lang="en-US" dirty="0"/>
              <a:t>We can then create two doc objects and use the first doc's similarity method to compare it to the second.</a:t>
            </a:r>
          </a:p>
          <a:p>
            <a:pPr marL="285750" indent="-285750">
              <a:buFont typeface="Arial" panose="020B0604020202020204" pitchFamily="34" charset="0"/>
              <a:buChar char="•"/>
            </a:pPr>
            <a:r>
              <a:rPr lang="en-US" dirty="0"/>
              <a:t>Here, a fairly high similarity score of 0.86 is predicted for "I like fast food" and "I like pizza".</a:t>
            </a:r>
          </a:p>
          <a:p>
            <a:pPr marL="285750" indent="-285750">
              <a:buFont typeface="Arial" panose="020B0604020202020204" pitchFamily="34" charset="0"/>
              <a:buChar char="•"/>
            </a:pPr>
            <a:r>
              <a:rPr lang="en-US" dirty="0"/>
              <a:t>The same works for tokens.</a:t>
            </a:r>
          </a:p>
          <a:p>
            <a:pPr marL="285750" indent="-285750">
              <a:buFont typeface="Arial" panose="020B0604020202020204" pitchFamily="34" charset="0"/>
              <a:buChar char="•"/>
            </a:pPr>
            <a:r>
              <a:rPr lang="en-US" dirty="0"/>
              <a:t>According to the word vectors, the tokens "pizza" and "pasta" are kind of similar, and receive a score of 0.7.</a:t>
            </a:r>
          </a:p>
        </p:txBody>
      </p:sp>
    </p:spTree>
    <p:extLst>
      <p:ext uri="{BB962C8B-B14F-4D97-AF65-F5344CB8AC3E}">
        <p14:creationId xmlns:p14="http://schemas.microsoft.com/office/powerpoint/2010/main" val="1255978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F902-DFDE-DA4B-A67F-14B5703348A8}"/>
              </a:ext>
            </a:extLst>
          </p:cNvPr>
          <p:cNvSpPr>
            <a:spLocks noGrp="1"/>
          </p:cNvSpPr>
          <p:nvPr>
            <p:ph type="title"/>
          </p:nvPr>
        </p:nvSpPr>
        <p:spPr/>
        <p:txBody>
          <a:bodyPr/>
          <a:lstStyle/>
          <a:p>
            <a:r>
              <a:rPr lang="en-US" b="1" dirty="0">
                <a:solidFill>
                  <a:srgbClr val="004EFF"/>
                </a:solidFill>
              </a:rPr>
              <a:t>Similarity examples (2)</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B6ACD515-3066-6A4D-9759-767D602CFF72}"/>
              </a:ext>
            </a:extLst>
          </p:cNvPr>
          <p:cNvPicPr>
            <a:picLocks noGrp="1" noChangeAspect="1"/>
          </p:cNvPicPr>
          <p:nvPr>
            <p:ph idx="1"/>
          </p:nvPr>
        </p:nvPicPr>
        <p:blipFill>
          <a:blip r:embed="rId2"/>
          <a:stretch>
            <a:fillRect/>
          </a:stretch>
        </p:blipFill>
        <p:spPr>
          <a:xfrm>
            <a:off x="838200" y="1690688"/>
            <a:ext cx="4319498" cy="4351338"/>
          </a:xfrm>
        </p:spPr>
      </p:pic>
      <p:sp>
        <p:nvSpPr>
          <p:cNvPr id="4" name="Date Placeholder 3">
            <a:extLst>
              <a:ext uri="{FF2B5EF4-FFF2-40B4-BE49-F238E27FC236}">
                <a16:creationId xmlns:a16="http://schemas.microsoft.com/office/drawing/2014/main" id="{D87F6CD2-F711-7349-8227-C24D0788C0C9}"/>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7D535D7-28E4-6746-B2BC-AAF1CE55B9B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5EA06CCE-23FB-3C4C-BAC8-D85E7FF9CA0B}"/>
              </a:ext>
            </a:extLst>
          </p:cNvPr>
          <p:cNvSpPr>
            <a:spLocks noGrp="1"/>
          </p:cNvSpPr>
          <p:nvPr>
            <p:ph type="sldNum" sz="quarter" idx="12"/>
          </p:nvPr>
        </p:nvSpPr>
        <p:spPr/>
        <p:txBody>
          <a:bodyPr/>
          <a:lstStyle/>
          <a:p>
            <a:fld id="{F712257F-3FFC-8B4D-9BBB-28AA9F2A77BB}" type="slidenum">
              <a:rPr lang="en-US" smtClean="0"/>
              <a:t>57</a:t>
            </a:fld>
            <a:endParaRPr lang="en-US"/>
          </a:p>
        </p:txBody>
      </p:sp>
      <p:sp>
        <p:nvSpPr>
          <p:cNvPr id="9" name="TextBox 8">
            <a:extLst>
              <a:ext uri="{FF2B5EF4-FFF2-40B4-BE49-F238E27FC236}">
                <a16:creationId xmlns:a16="http://schemas.microsoft.com/office/drawing/2014/main" id="{CBCA28A1-E0E3-4943-B0E8-8B7CAE857F38}"/>
              </a:ext>
            </a:extLst>
          </p:cNvPr>
          <p:cNvSpPr txBox="1"/>
          <p:nvPr/>
        </p:nvSpPr>
        <p:spPr>
          <a:xfrm>
            <a:off x="6463430" y="1690688"/>
            <a:ext cx="4584526" cy="3416320"/>
          </a:xfrm>
          <a:prstGeom prst="rect">
            <a:avLst/>
          </a:prstGeom>
          <a:noFill/>
        </p:spPr>
        <p:txBody>
          <a:bodyPr wrap="square" rtlCol="0">
            <a:spAutoFit/>
          </a:bodyPr>
          <a:lstStyle/>
          <a:p>
            <a:pPr marL="285750" indent="-285750">
              <a:buFont typeface="Arial" panose="020B0604020202020204" pitchFamily="34" charset="0"/>
              <a:buChar char="•"/>
            </a:pPr>
            <a:r>
              <a:rPr lang="en-US" dirty="0"/>
              <a:t>You can also use the similarity methods to compare different types of objects.</a:t>
            </a:r>
          </a:p>
          <a:p>
            <a:pPr marL="285750" indent="-285750">
              <a:buFont typeface="Arial" panose="020B0604020202020204" pitchFamily="34" charset="0"/>
              <a:buChar char="•"/>
            </a:pPr>
            <a:r>
              <a:rPr lang="en-US" dirty="0"/>
              <a:t>For example, a document and a token.</a:t>
            </a:r>
          </a:p>
          <a:p>
            <a:pPr marL="285750" indent="-285750">
              <a:buFont typeface="Arial" panose="020B0604020202020204" pitchFamily="34" charset="0"/>
              <a:buChar char="•"/>
            </a:pPr>
            <a:r>
              <a:rPr lang="en-US" dirty="0"/>
              <a:t>Here, the similarity score is pretty low and the two objects are considered fairly dissimilar.</a:t>
            </a:r>
          </a:p>
          <a:p>
            <a:pPr marL="285750" indent="-285750">
              <a:buFont typeface="Arial" panose="020B0604020202020204" pitchFamily="34" charset="0"/>
              <a:buChar char="•"/>
            </a:pPr>
            <a:r>
              <a:rPr lang="en-US" dirty="0"/>
              <a:t>Here's another example comparing a span – "pizza and pasta" – to a document about McDonalds.</a:t>
            </a:r>
          </a:p>
          <a:p>
            <a:pPr marL="285750" indent="-285750">
              <a:buFont typeface="Arial" panose="020B0604020202020204" pitchFamily="34" charset="0"/>
              <a:buChar char="•"/>
            </a:pPr>
            <a:r>
              <a:rPr lang="en-US" dirty="0"/>
              <a:t>The score returned here is 0.61, so it's determined to be kind of similar.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7069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FB6E-8171-2740-8B39-9F39D6919AB0}"/>
              </a:ext>
            </a:extLst>
          </p:cNvPr>
          <p:cNvSpPr>
            <a:spLocks noGrp="1"/>
          </p:cNvSpPr>
          <p:nvPr>
            <p:ph type="title"/>
          </p:nvPr>
        </p:nvSpPr>
        <p:spPr/>
        <p:txBody>
          <a:bodyPr/>
          <a:lstStyle/>
          <a:p>
            <a:r>
              <a:rPr lang="en-US" b="1" dirty="0">
                <a:solidFill>
                  <a:srgbClr val="004EFF"/>
                </a:solidFill>
              </a:rPr>
              <a:t>How does </a:t>
            </a:r>
            <a:r>
              <a:rPr lang="en-US" b="1" dirty="0" err="1">
                <a:solidFill>
                  <a:srgbClr val="004EFF"/>
                </a:solidFill>
              </a:rPr>
              <a:t>spaCy</a:t>
            </a:r>
            <a:r>
              <a:rPr lang="en-US" b="1" dirty="0">
                <a:solidFill>
                  <a:srgbClr val="004EFF"/>
                </a:solidFill>
              </a:rPr>
              <a:t> predict similarity?</a:t>
            </a:r>
            <a:endParaRPr lang="en-US" dirty="0">
              <a:solidFill>
                <a:srgbClr val="004EFF"/>
              </a:solidFill>
            </a:endParaRPr>
          </a:p>
        </p:txBody>
      </p:sp>
      <p:sp>
        <p:nvSpPr>
          <p:cNvPr id="3" name="Content Placeholder 2">
            <a:extLst>
              <a:ext uri="{FF2B5EF4-FFF2-40B4-BE49-F238E27FC236}">
                <a16:creationId xmlns:a16="http://schemas.microsoft.com/office/drawing/2014/main" id="{08741588-39A6-9A45-8276-F175165F44D2}"/>
              </a:ext>
            </a:extLst>
          </p:cNvPr>
          <p:cNvSpPr>
            <a:spLocks noGrp="1"/>
          </p:cNvSpPr>
          <p:nvPr>
            <p:ph idx="1"/>
          </p:nvPr>
        </p:nvSpPr>
        <p:spPr/>
        <p:txBody>
          <a:bodyPr/>
          <a:lstStyle/>
          <a:p>
            <a:r>
              <a:rPr lang="en-US" dirty="0"/>
              <a:t>Similarity is determined using </a:t>
            </a:r>
            <a:r>
              <a:rPr lang="en-US" b="1" dirty="0"/>
              <a:t>word vectors</a:t>
            </a:r>
            <a:endParaRPr lang="en-US" dirty="0"/>
          </a:p>
          <a:p>
            <a:r>
              <a:rPr lang="en-US" dirty="0"/>
              <a:t>Multi-dimensional meaning representations of words</a:t>
            </a:r>
          </a:p>
          <a:p>
            <a:r>
              <a:rPr lang="en-US" dirty="0"/>
              <a:t>Generated using an algorithm like </a:t>
            </a:r>
            <a:r>
              <a:rPr lang="en-US" dirty="0">
                <a:hlinkClick r:id="rId2"/>
              </a:rPr>
              <a:t>Word2Vec</a:t>
            </a:r>
            <a:r>
              <a:rPr lang="en-US" dirty="0"/>
              <a:t> and lots of text</a:t>
            </a:r>
          </a:p>
          <a:p>
            <a:r>
              <a:rPr lang="en-US" dirty="0"/>
              <a:t>Can be added to </a:t>
            </a:r>
            <a:r>
              <a:rPr lang="en-US" dirty="0" err="1"/>
              <a:t>spaCy's</a:t>
            </a:r>
            <a:r>
              <a:rPr lang="en-US" dirty="0"/>
              <a:t> statistical models</a:t>
            </a:r>
          </a:p>
          <a:p>
            <a:r>
              <a:rPr lang="en-US" dirty="0"/>
              <a:t>Default: cosine similarity, but can be adjusted</a:t>
            </a:r>
          </a:p>
          <a:p>
            <a:r>
              <a:rPr lang="en-US" dirty="0"/>
              <a:t>Doc and Span vectors default to average of token vectors</a:t>
            </a:r>
          </a:p>
          <a:p>
            <a:r>
              <a:rPr lang="en-US" dirty="0"/>
              <a:t>Short phrases are better than long documents with many irrelevant words</a:t>
            </a:r>
          </a:p>
          <a:p>
            <a:endParaRPr lang="en-US" dirty="0"/>
          </a:p>
        </p:txBody>
      </p:sp>
      <p:sp>
        <p:nvSpPr>
          <p:cNvPr id="4" name="Date Placeholder 3">
            <a:extLst>
              <a:ext uri="{FF2B5EF4-FFF2-40B4-BE49-F238E27FC236}">
                <a16:creationId xmlns:a16="http://schemas.microsoft.com/office/drawing/2014/main" id="{90337498-09A1-8F4A-B8C4-42871F89E22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C84F0884-831D-964C-BD44-E01C2230CC8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CBE88E0-D723-394B-AA85-0A23374F777E}"/>
              </a:ext>
            </a:extLst>
          </p:cNvPr>
          <p:cNvSpPr>
            <a:spLocks noGrp="1"/>
          </p:cNvSpPr>
          <p:nvPr>
            <p:ph type="sldNum" sz="quarter" idx="12"/>
          </p:nvPr>
        </p:nvSpPr>
        <p:spPr/>
        <p:txBody>
          <a:bodyPr/>
          <a:lstStyle/>
          <a:p>
            <a:fld id="{F712257F-3FFC-8B4D-9BBB-28AA9F2A77BB}" type="slidenum">
              <a:rPr lang="en-US" smtClean="0"/>
              <a:t>58</a:t>
            </a:fld>
            <a:endParaRPr lang="en-US"/>
          </a:p>
        </p:txBody>
      </p:sp>
    </p:spTree>
    <p:extLst>
      <p:ext uri="{BB962C8B-B14F-4D97-AF65-F5344CB8AC3E}">
        <p14:creationId xmlns:p14="http://schemas.microsoft.com/office/powerpoint/2010/main" val="2598221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889C3-595C-5D48-9C44-2EEFD8A07095}"/>
              </a:ext>
            </a:extLst>
          </p:cNvPr>
          <p:cNvSpPr>
            <a:spLocks noGrp="1"/>
          </p:cNvSpPr>
          <p:nvPr>
            <p:ph type="title"/>
          </p:nvPr>
        </p:nvSpPr>
        <p:spPr/>
        <p:txBody>
          <a:bodyPr/>
          <a:lstStyle/>
          <a:p>
            <a:r>
              <a:rPr lang="en-US" b="1" dirty="0">
                <a:solidFill>
                  <a:srgbClr val="004EFF"/>
                </a:solidFill>
              </a:rPr>
              <a:t>Word vectors in </a:t>
            </a:r>
            <a:r>
              <a:rPr lang="en-US" b="1" dirty="0" err="1">
                <a:solidFill>
                  <a:srgbClr val="004EFF"/>
                </a:solidFill>
              </a:rPr>
              <a:t>spaCy</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3BE83DF4-E1CA-0F49-8B93-29F7A883B830}"/>
              </a:ext>
            </a:extLst>
          </p:cNvPr>
          <p:cNvPicPr>
            <a:picLocks noGrp="1" noChangeAspect="1"/>
          </p:cNvPicPr>
          <p:nvPr>
            <p:ph idx="1"/>
          </p:nvPr>
        </p:nvPicPr>
        <p:blipFill>
          <a:blip r:embed="rId2"/>
          <a:stretch>
            <a:fillRect/>
          </a:stretch>
        </p:blipFill>
        <p:spPr>
          <a:xfrm>
            <a:off x="947942" y="1690687"/>
            <a:ext cx="4751400" cy="4461239"/>
          </a:xfrm>
        </p:spPr>
      </p:pic>
      <p:sp>
        <p:nvSpPr>
          <p:cNvPr id="4" name="Date Placeholder 3">
            <a:extLst>
              <a:ext uri="{FF2B5EF4-FFF2-40B4-BE49-F238E27FC236}">
                <a16:creationId xmlns:a16="http://schemas.microsoft.com/office/drawing/2014/main" id="{350C372B-3FBE-9A41-8F7C-9797369F4CC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55D66B66-3B0E-5840-AEFB-656D1CDE9E4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E802341D-1666-1644-B7EA-A1EB846CFE04}"/>
              </a:ext>
            </a:extLst>
          </p:cNvPr>
          <p:cNvSpPr>
            <a:spLocks noGrp="1"/>
          </p:cNvSpPr>
          <p:nvPr>
            <p:ph type="sldNum" sz="quarter" idx="12"/>
          </p:nvPr>
        </p:nvSpPr>
        <p:spPr/>
        <p:txBody>
          <a:bodyPr/>
          <a:lstStyle/>
          <a:p>
            <a:fld id="{F712257F-3FFC-8B4D-9BBB-28AA9F2A77BB}" type="slidenum">
              <a:rPr lang="en-US" smtClean="0"/>
              <a:t>59</a:t>
            </a:fld>
            <a:endParaRPr lang="en-US"/>
          </a:p>
        </p:txBody>
      </p:sp>
      <p:sp>
        <p:nvSpPr>
          <p:cNvPr id="9" name="TextBox 8">
            <a:extLst>
              <a:ext uri="{FF2B5EF4-FFF2-40B4-BE49-F238E27FC236}">
                <a16:creationId xmlns:a16="http://schemas.microsoft.com/office/drawing/2014/main" id="{8084E94B-9E01-864D-B888-132C1DA0EC52}"/>
              </a:ext>
            </a:extLst>
          </p:cNvPr>
          <p:cNvSpPr txBox="1"/>
          <p:nvPr/>
        </p:nvSpPr>
        <p:spPr>
          <a:xfrm>
            <a:off x="6729469" y="1778369"/>
            <a:ext cx="451458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To give you an idea of what those vectors look like, here's an example.</a:t>
            </a:r>
          </a:p>
          <a:p>
            <a:pPr marL="285750" indent="-285750">
              <a:buFont typeface="Arial" panose="020B0604020202020204" pitchFamily="34" charset="0"/>
              <a:buChar char="•"/>
            </a:pPr>
            <a:r>
              <a:rPr lang="en-US" dirty="0"/>
              <a:t>First, we load the medium model again, which ships with word vectors.</a:t>
            </a:r>
          </a:p>
          <a:p>
            <a:pPr marL="285750" indent="-285750">
              <a:buFont typeface="Arial" panose="020B0604020202020204" pitchFamily="34" charset="0"/>
              <a:buChar char="•"/>
            </a:pPr>
            <a:r>
              <a:rPr lang="en-US" dirty="0"/>
              <a:t>Next, we can process a text and look up a token's vector using the .vector attribute.</a:t>
            </a:r>
          </a:p>
          <a:p>
            <a:pPr marL="285750" indent="-285750">
              <a:buFont typeface="Arial" panose="020B0604020202020204" pitchFamily="34" charset="0"/>
              <a:buChar char="•"/>
            </a:pPr>
            <a:r>
              <a:rPr lang="en-US" dirty="0"/>
              <a:t>The result is a 300-dimensional vector of the word "banana".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9340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C598-6675-B44E-93E6-ECFF7527F034}"/>
              </a:ext>
            </a:extLst>
          </p:cNvPr>
          <p:cNvSpPr>
            <a:spLocks noGrp="1"/>
          </p:cNvSpPr>
          <p:nvPr>
            <p:ph type="title"/>
          </p:nvPr>
        </p:nvSpPr>
        <p:spPr/>
        <p:txBody>
          <a:bodyPr/>
          <a:lstStyle/>
          <a:p>
            <a:r>
              <a:rPr lang="en-US" b="1" dirty="0">
                <a:solidFill>
                  <a:srgbClr val="004EFF"/>
                </a:solidFill>
              </a:rPr>
              <a:t>The Span object</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D4809DAF-5A07-DA48-83E0-B5574D5781D1}"/>
              </a:ext>
            </a:extLst>
          </p:cNvPr>
          <p:cNvPicPr>
            <a:picLocks noGrp="1" noChangeAspect="1"/>
          </p:cNvPicPr>
          <p:nvPr>
            <p:ph idx="1"/>
          </p:nvPr>
        </p:nvPicPr>
        <p:blipFill>
          <a:blip r:embed="rId2"/>
          <a:stretch>
            <a:fillRect/>
          </a:stretch>
        </p:blipFill>
        <p:spPr>
          <a:xfrm>
            <a:off x="838200" y="1690688"/>
            <a:ext cx="4351338" cy="4351338"/>
          </a:xfrm>
        </p:spPr>
      </p:pic>
      <p:sp>
        <p:nvSpPr>
          <p:cNvPr id="4" name="Date Placeholder 3">
            <a:extLst>
              <a:ext uri="{FF2B5EF4-FFF2-40B4-BE49-F238E27FC236}">
                <a16:creationId xmlns:a16="http://schemas.microsoft.com/office/drawing/2014/main" id="{2D58CEE9-DEA4-5B48-980E-84134F8ADD8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B3B5E85-04A9-F74D-8CDE-67AEDF8AC58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140D003-F3BC-7649-8F6B-CE87B49577F5}"/>
              </a:ext>
            </a:extLst>
          </p:cNvPr>
          <p:cNvSpPr>
            <a:spLocks noGrp="1"/>
          </p:cNvSpPr>
          <p:nvPr>
            <p:ph type="sldNum" sz="quarter" idx="12"/>
          </p:nvPr>
        </p:nvSpPr>
        <p:spPr/>
        <p:txBody>
          <a:bodyPr/>
          <a:lstStyle/>
          <a:p>
            <a:fld id="{F712257F-3FFC-8B4D-9BBB-28AA9F2A77BB}" type="slidenum">
              <a:rPr lang="en-US" smtClean="0"/>
              <a:t>6</a:t>
            </a:fld>
            <a:endParaRPr lang="en-US"/>
          </a:p>
        </p:txBody>
      </p:sp>
      <p:sp>
        <p:nvSpPr>
          <p:cNvPr id="9" name="TextBox 8">
            <a:extLst>
              <a:ext uri="{FF2B5EF4-FFF2-40B4-BE49-F238E27FC236}">
                <a16:creationId xmlns:a16="http://schemas.microsoft.com/office/drawing/2014/main" id="{A1818913-F19A-9F48-9740-96D3A88CDFE3}"/>
              </a:ext>
            </a:extLst>
          </p:cNvPr>
          <p:cNvSpPr txBox="1"/>
          <p:nvPr/>
        </p:nvSpPr>
        <p:spPr>
          <a:xfrm>
            <a:off x="5696262" y="1979112"/>
            <a:ext cx="535148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 Span object is a slice of the document consisting of one or more tokens. It's only a view of the Doc and doesn't contain any data itself.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create a span, you can use Python's slice notation. For example, 1:3 will create a slice starting from the token at position 1, up to – but not including! – the token at position 3.</a:t>
            </a:r>
          </a:p>
        </p:txBody>
      </p:sp>
    </p:spTree>
    <p:extLst>
      <p:ext uri="{BB962C8B-B14F-4D97-AF65-F5344CB8AC3E}">
        <p14:creationId xmlns:p14="http://schemas.microsoft.com/office/powerpoint/2010/main" val="1107266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F6749-1544-1E43-9D3C-B5C783CD6FF3}"/>
              </a:ext>
            </a:extLst>
          </p:cNvPr>
          <p:cNvSpPr>
            <a:spLocks noGrp="1"/>
          </p:cNvSpPr>
          <p:nvPr>
            <p:ph type="title"/>
          </p:nvPr>
        </p:nvSpPr>
        <p:spPr/>
        <p:txBody>
          <a:bodyPr/>
          <a:lstStyle/>
          <a:p>
            <a:r>
              <a:rPr lang="en-US" b="1" dirty="0">
                <a:solidFill>
                  <a:srgbClr val="004EFF"/>
                </a:solidFill>
              </a:rPr>
              <a:t>Similarity depends on the application context</a:t>
            </a:r>
            <a:endParaRPr lang="en-US" dirty="0">
              <a:solidFill>
                <a:srgbClr val="004EFF"/>
              </a:solidFill>
            </a:endParaRPr>
          </a:p>
        </p:txBody>
      </p:sp>
      <p:pic>
        <p:nvPicPr>
          <p:cNvPr id="8" name="Content Placeholder 7" descr="Graphical user interface, text, application, chat or text message&#10;&#10;Description automatically generated">
            <a:extLst>
              <a:ext uri="{FF2B5EF4-FFF2-40B4-BE49-F238E27FC236}">
                <a16:creationId xmlns:a16="http://schemas.microsoft.com/office/drawing/2014/main" id="{8DE218F0-34C5-CC43-B904-D98DEB271BC0}"/>
              </a:ext>
            </a:extLst>
          </p:cNvPr>
          <p:cNvPicPr>
            <a:picLocks noGrp="1" noChangeAspect="1"/>
          </p:cNvPicPr>
          <p:nvPr>
            <p:ph idx="1"/>
          </p:nvPr>
        </p:nvPicPr>
        <p:blipFill>
          <a:blip r:embed="rId2"/>
          <a:stretch>
            <a:fillRect/>
          </a:stretch>
        </p:blipFill>
        <p:spPr>
          <a:xfrm>
            <a:off x="838200" y="1690688"/>
            <a:ext cx="8661400" cy="3759200"/>
          </a:xfrm>
        </p:spPr>
      </p:pic>
      <p:sp>
        <p:nvSpPr>
          <p:cNvPr id="4" name="Date Placeholder 3">
            <a:extLst>
              <a:ext uri="{FF2B5EF4-FFF2-40B4-BE49-F238E27FC236}">
                <a16:creationId xmlns:a16="http://schemas.microsoft.com/office/drawing/2014/main" id="{0E4F989B-9FD5-E049-B1C4-93C2EC92C0D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10F5D54B-7CE1-0B4F-B380-9E9CFA8DA8B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F8DFAB6-6096-CB43-A8C8-42C73625DEC4}"/>
              </a:ext>
            </a:extLst>
          </p:cNvPr>
          <p:cNvSpPr>
            <a:spLocks noGrp="1"/>
          </p:cNvSpPr>
          <p:nvPr>
            <p:ph type="sldNum" sz="quarter" idx="12"/>
          </p:nvPr>
        </p:nvSpPr>
        <p:spPr/>
        <p:txBody>
          <a:bodyPr/>
          <a:lstStyle/>
          <a:p>
            <a:fld id="{F712257F-3FFC-8B4D-9BBB-28AA9F2A77BB}" type="slidenum">
              <a:rPr lang="en-US" smtClean="0"/>
              <a:t>60</a:t>
            </a:fld>
            <a:endParaRPr lang="en-US"/>
          </a:p>
        </p:txBody>
      </p:sp>
    </p:spTree>
    <p:extLst>
      <p:ext uri="{BB962C8B-B14F-4D97-AF65-F5344CB8AC3E}">
        <p14:creationId xmlns:p14="http://schemas.microsoft.com/office/powerpoint/2010/main" val="232515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F1DC-7A40-F348-80A1-0D9F76596D24}"/>
              </a:ext>
            </a:extLst>
          </p:cNvPr>
          <p:cNvSpPr>
            <a:spLocks noGrp="1"/>
          </p:cNvSpPr>
          <p:nvPr>
            <p:ph type="title"/>
          </p:nvPr>
        </p:nvSpPr>
        <p:spPr/>
        <p:txBody>
          <a:bodyPr/>
          <a:lstStyle/>
          <a:p>
            <a:r>
              <a:rPr lang="en-US" dirty="0">
                <a:solidFill>
                  <a:srgbClr val="004EFF"/>
                </a:solidFill>
              </a:rPr>
              <a:t>Inspecting Word Vectors</a:t>
            </a:r>
          </a:p>
        </p:txBody>
      </p:sp>
      <p:pic>
        <p:nvPicPr>
          <p:cNvPr id="8" name="Content Placeholder 7" descr="Graphical user interface, text, application&#10;&#10;Description automatically generated">
            <a:extLst>
              <a:ext uri="{FF2B5EF4-FFF2-40B4-BE49-F238E27FC236}">
                <a16:creationId xmlns:a16="http://schemas.microsoft.com/office/drawing/2014/main" id="{01919D55-255C-BD40-B9EF-35411BA30916}"/>
              </a:ext>
            </a:extLst>
          </p:cNvPr>
          <p:cNvPicPr>
            <a:picLocks noGrp="1" noChangeAspect="1"/>
          </p:cNvPicPr>
          <p:nvPr>
            <p:ph idx="1"/>
          </p:nvPr>
        </p:nvPicPr>
        <p:blipFill>
          <a:blip r:embed="rId2"/>
          <a:stretch>
            <a:fillRect/>
          </a:stretch>
        </p:blipFill>
        <p:spPr>
          <a:xfrm>
            <a:off x="838200" y="1690688"/>
            <a:ext cx="5499100" cy="4000500"/>
          </a:xfrm>
        </p:spPr>
      </p:pic>
      <p:sp>
        <p:nvSpPr>
          <p:cNvPr id="4" name="Date Placeholder 3">
            <a:extLst>
              <a:ext uri="{FF2B5EF4-FFF2-40B4-BE49-F238E27FC236}">
                <a16:creationId xmlns:a16="http://schemas.microsoft.com/office/drawing/2014/main" id="{3DF57EF9-1601-DA49-99E3-1C800A55EB0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460743D-9FC2-3547-830D-A67ACFE1AC88}"/>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7C3602E-927F-3C45-A48D-34EC75186F33}"/>
              </a:ext>
            </a:extLst>
          </p:cNvPr>
          <p:cNvSpPr>
            <a:spLocks noGrp="1"/>
          </p:cNvSpPr>
          <p:nvPr>
            <p:ph type="sldNum" sz="quarter" idx="12"/>
          </p:nvPr>
        </p:nvSpPr>
        <p:spPr/>
        <p:txBody>
          <a:bodyPr/>
          <a:lstStyle/>
          <a:p>
            <a:fld id="{F712257F-3FFC-8B4D-9BBB-28AA9F2A77BB}" type="slidenum">
              <a:rPr lang="en-US" smtClean="0"/>
              <a:t>61</a:t>
            </a:fld>
            <a:endParaRPr lang="en-US"/>
          </a:p>
        </p:txBody>
      </p:sp>
      <p:sp>
        <p:nvSpPr>
          <p:cNvPr id="9" name="TextBox 8">
            <a:extLst>
              <a:ext uri="{FF2B5EF4-FFF2-40B4-BE49-F238E27FC236}">
                <a16:creationId xmlns:a16="http://schemas.microsoft.com/office/drawing/2014/main" id="{FE6E632B-4F55-1F4F-ABBF-69D1DF486563}"/>
              </a:ext>
            </a:extLst>
          </p:cNvPr>
          <p:cNvSpPr txBox="1"/>
          <p:nvPr/>
        </p:nvSpPr>
        <p:spPr>
          <a:xfrm>
            <a:off x="6876788" y="1715195"/>
            <a:ext cx="474736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In this exercise, you’ll use a larger </a:t>
            </a:r>
            <a:r>
              <a:rPr lang="en-US" dirty="0">
                <a:hlinkClick r:id="rId3"/>
              </a:rPr>
              <a:t>English model</a:t>
            </a:r>
            <a:r>
              <a:rPr lang="en-US" dirty="0"/>
              <a:t>, which includes around 20.000 word vectors. The model is already pre-installed.</a:t>
            </a:r>
          </a:p>
          <a:p>
            <a:pPr marL="285750" indent="-285750">
              <a:buFont typeface="Arial" panose="020B0604020202020204" pitchFamily="34" charset="0"/>
              <a:buChar char="•"/>
            </a:pPr>
            <a:r>
              <a:rPr lang="en-US" dirty="0"/>
              <a:t>Load the medium "</a:t>
            </a:r>
            <a:r>
              <a:rPr lang="en-US" dirty="0" err="1"/>
              <a:t>en_core_web_md</a:t>
            </a:r>
            <a:r>
              <a:rPr lang="en-US" dirty="0"/>
              <a:t>" model with word vectors.</a:t>
            </a:r>
          </a:p>
          <a:p>
            <a:pPr marL="285750" indent="-285750">
              <a:buFont typeface="Arial" panose="020B0604020202020204" pitchFamily="34" charset="0"/>
              <a:buChar char="•"/>
            </a:pPr>
            <a:r>
              <a:rPr lang="en-US" dirty="0"/>
              <a:t>Print the vector for "bananas" using the </a:t>
            </a:r>
            <a:r>
              <a:rPr lang="en-US" dirty="0" err="1"/>
              <a:t>token.vector</a:t>
            </a:r>
            <a:r>
              <a:rPr lang="en-US" dirty="0"/>
              <a:t> attribute.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32249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FA91-4C0D-D946-8D47-6859401B7711}"/>
              </a:ext>
            </a:extLst>
          </p:cNvPr>
          <p:cNvSpPr>
            <a:spLocks noGrp="1"/>
          </p:cNvSpPr>
          <p:nvPr>
            <p:ph type="title"/>
          </p:nvPr>
        </p:nvSpPr>
        <p:spPr/>
        <p:txBody>
          <a:bodyPr/>
          <a:lstStyle/>
          <a:p>
            <a:r>
              <a:rPr lang="en-US" dirty="0">
                <a:solidFill>
                  <a:srgbClr val="004EFF"/>
                </a:solidFill>
              </a:rPr>
              <a:t>Comparing Similarity</a:t>
            </a:r>
          </a:p>
        </p:txBody>
      </p:sp>
      <p:pic>
        <p:nvPicPr>
          <p:cNvPr id="8" name="Content Placeholder 7" descr="Text, application&#10;&#10;Description automatically generated">
            <a:extLst>
              <a:ext uri="{FF2B5EF4-FFF2-40B4-BE49-F238E27FC236}">
                <a16:creationId xmlns:a16="http://schemas.microsoft.com/office/drawing/2014/main" id="{7AC3A6B4-24F8-CA4B-8163-6AD053E9A172}"/>
              </a:ext>
            </a:extLst>
          </p:cNvPr>
          <p:cNvPicPr>
            <a:picLocks noGrp="1" noChangeAspect="1"/>
          </p:cNvPicPr>
          <p:nvPr>
            <p:ph idx="1"/>
          </p:nvPr>
        </p:nvPicPr>
        <p:blipFill>
          <a:blip r:embed="rId3"/>
          <a:stretch>
            <a:fillRect/>
          </a:stretch>
        </p:blipFill>
        <p:spPr>
          <a:xfrm>
            <a:off x="951282" y="1612900"/>
            <a:ext cx="4978400" cy="3632200"/>
          </a:xfrm>
        </p:spPr>
      </p:pic>
      <p:sp>
        <p:nvSpPr>
          <p:cNvPr id="4" name="Date Placeholder 3">
            <a:extLst>
              <a:ext uri="{FF2B5EF4-FFF2-40B4-BE49-F238E27FC236}">
                <a16:creationId xmlns:a16="http://schemas.microsoft.com/office/drawing/2014/main" id="{F9965982-F13B-B641-931E-20A64DE22E27}"/>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356C33F-775A-7C4E-8977-1D3A9C49371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C8448CE-4419-D149-B9A7-3C9ADA12C333}"/>
              </a:ext>
            </a:extLst>
          </p:cNvPr>
          <p:cNvSpPr>
            <a:spLocks noGrp="1"/>
          </p:cNvSpPr>
          <p:nvPr>
            <p:ph type="sldNum" sz="quarter" idx="12"/>
          </p:nvPr>
        </p:nvSpPr>
        <p:spPr/>
        <p:txBody>
          <a:bodyPr/>
          <a:lstStyle/>
          <a:p>
            <a:fld id="{F712257F-3FFC-8B4D-9BBB-28AA9F2A77BB}" type="slidenum">
              <a:rPr lang="en-US" smtClean="0"/>
              <a:t>62</a:t>
            </a:fld>
            <a:endParaRPr lang="en-US"/>
          </a:p>
        </p:txBody>
      </p:sp>
      <p:sp>
        <p:nvSpPr>
          <p:cNvPr id="9" name="TextBox 8">
            <a:extLst>
              <a:ext uri="{FF2B5EF4-FFF2-40B4-BE49-F238E27FC236}">
                <a16:creationId xmlns:a16="http://schemas.microsoft.com/office/drawing/2014/main" id="{8E921E03-8761-F745-9B6A-7C7C0689ABCC}"/>
              </a:ext>
            </a:extLst>
          </p:cNvPr>
          <p:cNvSpPr txBox="1"/>
          <p:nvPr/>
        </p:nvSpPr>
        <p:spPr>
          <a:xfrm>
            <a:off x="6187858" y="1690688"/>
            <a:ext cx="51659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Use the </a:t>
            </a:r>
            <a:r>
              <a:rPr lang="en-US" dirty="0" err="1"/>
              <a:t>doc.similarity</a:t>
            </a:r>
            <a:r>
              <a:rPr lang="en-US" dirty="0"/>
              <a:t> method to compare doc1 to doc2 and print the result.</a:t>
            </a:r>
          </a:p>
          <a:p>
            <a:pPr marL="285750" indent="-285750">
              <a:buFont typeface="Arial" panose="020B0604020202020204" pitchFamily="34" charset="0"/>
              <a:buChar char="•"/>
            </a:pPr>
            <a:r>
              <a:rPr lang="en-US" dirty="0"/>
              <a:t>Use the </a:t>
            </a:r>
            <a:r>
              <a:rPr lang="en-US" dirty="0" err="1"/>
              <a:t>token.similarity</a:t>
            </a:r>
            <a:r>
              <a:rPr lang="en-US" dirty="0"/>
              <a:t> method to compare token1 to token2 and print the result.</a:t>
            </a:r>
          </a:p>
          <a:p>
            <a:pPr marL="285750" indent="-285750">
              <a:buFont typeface="Arial" panose="020B0604020202020204" pitchFamily="34" charset="0"/>
              <a:buChar char="•"/>
            </a:pPr>
            <a:r>
              <a:rPr lang="en-US" dirty="0"/>
              <a:t>Create spans for “great restaurant”/“really nice bar”.</a:t>
            </a:r>
          </a:p>
          <a:p>
            <a:pPr marL="285750" indent="-285750">
              <a:buFont typeface="Arial" panose="020B0604020202020204" pitchFamily="34" charset="0"/>
              <a:buChar char="•"/>
            </a:pPr>
            <a:r>
              <a:rPr lang="en-US" dirty="0"/>
              <a:t>Use </a:t>
            </a:r>
            <a:r>
              <a:rPr lang="en-US" dirty="0" err="1"/>
              <a:t>span.similarity</a:t>
            </a:r>
            <a:r>
              <a:rPr lang="en-US" dirty="0"/>
              <a:t> to compare them and print the result.</a:t>
            </a:r>
          </a:p>
          <a:p>
            <a:endParaRPr lang="en-US" dirty="0"/>
          </a:p>
        </p:txBody>
      </p:sp>
    </p:spTree>
    <p:extLst>
      <p:ext uri="{BB962C8B-B14F-4D97-AF65-F5344CB8AC3E}">
        <p14:creationId xmlns:p14="http://schemas.microsoft.com/office/powerpoint/2010/main" val="12092030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F687-1736-C24C-9460-1103886F0C29}"/>
              </a:ext>
            </a:extLst>
          </p:cNvPr>
          <p:cNvSpPr>
            <a:spLocks noGrp="1"/>
          </p:cNvSpPr>
          <p:nvPr>
            <p:ph type="title"/>
          </p:nvPr>
        </p:nvSpPr>
        <p:spPr/>
        <p:txBody>
          <a:bodyPr/>
          <a:lstStyle/>
          <a:p>
            <a:r>
              <a:rPr lang="en-US" dirty="0">
                <a:solidFill>
                  <a:srgbClr val="004EFF"/>
                </a:solidFill>
              </a:rPr>
              <a:t>Combining Models and rules</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E7701039-4B4E-F84F-89F6-D1FA8A763859}"/>
              </a:ext>
            </a:extLst>
          </p:cNvPr>
          <p:cNvPicPr>
            <a:picLocks noGrp="1" noChangeAspect="1"/>
          </p:cNvPicPr>
          <p:nvPr>
            <p:ph idx="1"/>
          </p:nvPr>
        </p:nvPicPr>
        <p:blipFill>
          <a:blip r:embed="rId2"/>
          <a:stretch>
            <a:fillRect/>
          </a:stretch>
        </p:blipFill>
        <p:spPr>
          <a:xfrm>
            <a:off x="838200" y="2074772"/>
            <a:ext cx="10515600" cy="3853044"/>
          </a:xfrm>
        </p:spPr>
      </p:pic>
      <p:sp>
        <p:nvSpPr>
          <p:cNvPr id="4" name="Date Placeholder 3">
            <a:extLst>
              <a:ext uri="{FF2B5EF4-FFF2-40B4-BE49-F238E27FC236}">
                <a16:creationId xmlns:a16="http://schemas.microsoft.com/office/drawing/2014/main" id="{0202DFB0-DE98-9545-A6F2-E8A8D6600122}"/>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2D80C1C1-33B5-144C-9FDB-B6A84C58E058}"/>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48EFBA2-5556-594E-9C3E-E356BEC4F19C}"/>
              </a:ext>
            </a:extLst>
          </p:cNvPr>
          <p:cNvSpPr>
            <a:spLocks noGrp="1"/>
          </p:cNvSpPr>
          <p:nvPr>
            <p:ph type="sldNum" sz="quarter" idx="12"/>
          </p:nvPr>
        </p:nvSpPr>
        <p:spPr/>
        <p:txBody>
          <a:bodyPr/>
          <a:lstStyle/>
          <a:p>
            <a:fld id="{F712257F-3FFC-8B4D-9BBB-28AA9F2A77BB}" type="slidenum">
              <a:rPr lang="en-US" smtClean="0"/>
              <a:t>63</a:t>
            </a:fld>
            <a:endParaRPr lang="en-US"/>
          </a:p>
        </p:txBody>
      </p:sp>
    </p:spTree>
    <p:extLst>
      <p:ext uri="{BB962C8B-B14F-4D97-AF65-F5344CB8AC3E}">
        <p14:creationId xmlns:p14="http://schemas.microsoft.com/office/powerpoint/2010/main" val="595774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9E92-2857-614E-9549-C8C126B1E8F8}"/>
              </a:ext>
            </a:extLst>
          </p:cNvPr>
          <p:cNvSpPr>
            <a:spLocks noGrp="1"/>
          </p:cNvSpPr>
          <p:nvPr>
            <p:ph type="title"/>
          </p:nvPr>
        </p:nvSpPr>
        <p:spPr/>
        <p:txBody>
          <a:bodyPr/>
          <a:lstStyle/>
          <a:p>
            <a:r>
              <a:rPr lang="en-US" b="1" dirty="0">
                <a:solidFill>
                  <a:srgbClr val="004EFF"/>
                </a:solidFill>
              </a:rPr>
              <a:t>Statistical predictions vs. rules</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6718C13-9D9E-6E4C-AB4A-E45B55BEC686}"/>
              </a:ext>
            </a:extLst>
          </p:cNvPr>
          <p:cNvPicPr>
            <a:picLocks noGrp="1" noChangeAspect="1"/>
          </p:cNvPicPr>
          <p:nvPr>
            <p:ph idx="1"/>
          </p:nvPr>
        </p:nvPicPr>
        <p:blipFill>
          <a:blip r:embed="rId2"/>
          <a:stretch>
            <a:fillRect/>
          </a:stretch>
        </p:blipFill>
        <p:spPr>
          <a:xfrm>
            <a:off x="838200" y="1828810"/>
            <a:ext cx="10515600" cy="2967104"/>
          </a:xfrm>
        </p:spPr>
      </p:pic>
      <p:sp>
        <p:nvSpPr>
          <p:cNvPr id="4" name="Date Placeholder 3">
            <a:extLst>
              <a:ext uri="{FF2B5EF4-FFF2-40B4-BE49-F238E27FC236}">
                <a16:creationId xmlns:a16="http://schemas.microsoft.com/office/drawing/2014/main" id="{6B43DB0E-E0B9-2948-9F1C-809842A92C0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FB376C1-DFC1-2947-9F36-22F81B19F170}"/>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2941F84-AE9A-3C44-A91A-A0F4A93F480D}"/>
              </a:ext>
            </a:extLst>
          </p:cNvPr>
          <p:cNvSpPr>
            <a:spLocks noGrp="1"/>
          </p:cNvSpPr>
          <p:nvPr>
            <p:ph type="sldNum" sz="quarter" idx="12"/>
          </p:nvPr>
        </p:nvSpPr>
        <p:spPr/>
        <p:txBody>
          <a:bodyPr/>
          <a:lstStyle/>
          <a:p>
            <a:fld id="{F712257F-3FFC-8B4D-9BBB-28AA9F2A77BB}" type="slidenum">
              <a:rPr lang="en-US" smtClean="0"/>
              <a:t>64</a:t>
            </a:fld>
            <a:endParaRPr lang="en-US"/>
          </a:p>
        </p:txBody>
      </p:sp>
    </p:spTree>
    <p:extLst>
      <p:ext uri="{BB962C8B-B14F-4D97-AF65-F5344CB8AC3E}">
        <p14:creationId xmlns:p14="http://schemas.microsoft.com/office/powerpoint/2010/main" val="2711403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6541-B81B-F545-8E7D-4881FC12F153}"/>
              </a:ext>
            </a:extLst>
          </p:cNvPr>
          <p:cNvSpPr>
            <a:spLocks noGrp="1"/>
          </p:cNvSpPr>
          <p:nvPr>
            <p:ph type="title"/>
          </p:nvPr>
        </p:nvSpPr>
        <p:spPr/>
        <p:txBody>
          <a:bodyPr/>
          <a:lstStyle/>
          <a:p>
            <a:r>
              <a:rPr lang="en-US" b="1" dirty="0">
                <a:solidFill>
                  <a:srgbClr val="004EFF"/>
                </a:solidFill>
              </a:rPr>
              <a:t>Efficient phrase matching (2)</a:t>
            </a:r>
            <a:endParaRPr lang="en-US" dirty="0">
              <a:solidFill>
                <a:srgbClr val="004EFF"/>
              </a:solidFill>
            </a:endParaRPr>
          </a:p>
        </p:txBody>
      </p:sp>
      <p:pic>
        <p:nvPicPr>
          <p:cNvPr id="8" name="Content Placeholder 7" descr="Text&#10;&#10;Description automatically generated with low confidence">
            <a:extLst>
              <a:ext uri="{FF2B5EF4-FFF2-40B4-BE49-F238E27FC236}">
                <a16:creationId xmlns:a16="http://schemas.microsoft.com/office/drawing/2014/main" id="{C5C7C3CC-A642-BD49-B055-4C7F7FD48944}"/>
              </a:ext>
            </a:extLst>
          </p:cNvPr>
          <p:cNvPicPr>
            <a:picLocks noGrp="1" noChangeAspect="1"/>
          </p:cNvPicPr>
          <p:nvPr>
            <p:ph idx="1"/>
          </p:nvPr>
        </p:nvPicPr>
        <p:blipFill>
          <a:blip r:embed="rId2"/>
          <a:stretch>
            <a:fillRect/>
          </a:stretch>
        </p:blipFill>
        <p:spPr>
          <a:xfrm>
            <a:off x="838200" y="1690688"/>
            <a:ext cx="4526706" cy="4351338"/>
          </a:xfrm>
        </p:spPr>
      </p:pic>
      <p:sp>
        <p:nvSpPr>
          <p:cNvPr id="4" name="Date Placeholder 3">
            <a:extLst>
              <a:ext uri="{FF2B5EF4-FFF2-40B4-BE49-F238E27FC236}">
                <a16:creationId xmlns:a16="http://schemas.microsoft.com/office/drawing/2014/main" id="{0372118C-72F2-F54E-83D1-E9C7FB61E485}"/>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B94EE9A-5BDA-3B46-B141-CF42B73F23E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59DCF2EC-B35F-7844-9AFB-82806F5728E4}"/>
              </a:ext>
            </a:extLst>
          </p:cNvPr>
          <p:cNvSpPr>
            <a:spLocks noGrp="1"/>
          </p:cNvSpPr>
          <p:nvPr>
            <p:ph type="sldNum" sz="quarter" idx="12"/>
          </p:nvPr>
        </p:nvSpPr>
        <p:spPr/>
        <p:txBody>
          <a:bodyPr/>
          <a:lstStyle/>
          <a:p>
            <a:fld id="{F712257F-3FFC-8B4D-9BBB-28AA9F2A77BB}" type="slidenum">
              <a:rPr lang="en-US" smtClean="0"/>
              <a:t>65</a:t>
            </a:fld>
            <a:endParaRPr lang="en-US"/>
          </a:p>
        </p:txBody>
      </p:sp>
      <p:sp>
        <p:nvSpPr>
          <p:cNvPr id="9" name="TextBox 8">
            <a:extLst>
              <a:ext uri="{FF2B5EF4-FFF2-40B4-BE49-F238E27FC236}">
                <a16:creationId xmlns:a16="http://schemas.microsoft.com/office/drawing/2014/main" id="{9BD80E78-6B1B-854A-A243-C4718A60BE4F}"/>
              </a:ext>
            </a:extLst>
          </p:cNvPr>
          <p:cNvSpPr txBox="1"/>
          <p:nvPr/>
        </p:nvSpPr>
        <p:spPr>
          <a:xfrm>
            <a:off x="5924812" y="1690688"/>
            <a:ext cx="552397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phrase matcher can be imported from </a:t>
            </a:r>
            <a:r>
              <a:rPr lang="en-US" dirty="0" err="1"/>
              <a:t>spacy.matcher</a:t>
            </a:r>
            <a:r>
              <a:rPr lang="en-US" dirty="0"/>
              <a:t> and follows the same API as the regular matcher.</a:t>
            </a:r>
          </a:p>
          <a:p>
            <a:pPr marL="285750" indent="-285750">
              <a:buFont typeface="Arial" panose="020B0604020202020204" pitchFamily="34" charset="0"/>
              <a:buChar char="•"/>
            </a:pPr>
            <a:r>
              <a:rPr lang="en-US" dirty="0"/>
              <a:t>Instead of a list of dictionaries, we pass in a Doc object as the pattern.</a:t>
            </a:r>
          </a:p>
          <a:p>
            <a:pPr marL="285750" indent="-285750">
              <a:buFont typeface="Arial" panose="020B0604020202020204" pitchFamily="34" charset="0"/>
              <a:buChar char="•"/>
            </a:pPr>
            <a:r>
              <a:rPr lang="en-US" dirty="0"/>
              <a:t>We can then iterate over the matches in the text, which gives us the match ID, and the start and end of the match. This lets us create a Span object for the matched tokens "Golden Retriever" to analyze it in context.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35198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B6E2-1409-4243-98D6-B6F76F65834C}"/>
              </a:ext>
            </a:extLst>
          </p:cNvPr>
          <p:cNvSpPr>
            <a:spLocks noGrp="1"/>
          </p:cNvSpPr>
          <p:nvPr>
            <p:ph type="title"/>
          </p:nvPr>
        </p:nvSpPr>
        <p:spPr>
          <a:xfrm>
            <a:off x="838200" y="2632336"/>
            <a:ext cx="10515600" cy="1325563"/>
          </a:xfrm>
        </p:spPr>
        <p:txBody>
          <a:bodyPr/>
          <a:lstStyle/>
          <a:p>
            <a:pPr algn="ctr"/>
            <a:r>
              <a:rPr lang="en-US" b="1" dirty="0">
                <a:solidFill>
                  <a:srgbClr val="004EFF"/>
                </a:solidFill>
              </a:rPr>
              <a:t>Processing Pipelines</a:t>
            </a:r>
            <a:endParaRPr lang="en-US" dirty="0">
              <a:solidFill>
                <a:srgbClr val="004EFF"/>
              </a:solidFill>
            </a:endParaRPr>
          </a:p>
        </p:txBody>
      </p:sp>
      <p:sp>
        <p:nvSpPr>
          <p:cNvPr id="4" name="Date Placeholder 3">
            <a:extLst>
              <a:ext uri="{FF2B5EF4-FFF2-40B4-BE49-F238E27FC236}">
                <a16:creationId xmlns:a16="http://schemas.microsoft.com/office/drawing/2014/main" id="{7F3B4A84-63C7-244C-90D8-75117E57FA75}"/>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9D71988-B5C1-864B-88E5-05C77C9031A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675BE57-3280-FB49-9D94-6B0DBA20EECA}"/>
              </a:ext>
            </a:extLst>
          </p:cNvPr>
          <p:cNvSpPr>
            <a:spLocks noGrp="1"/>
          </p:cNvSpPr>
          <p:nvPr>
            <p:ph type="sldNum" sz="quarter" idx="12"/>
          </p:nvPr>
        </p:nvSpPr>
        <p:spPr/>
        <p:txBody>
          <a:bodyPr/>
          <a:lstStyle/>
          <a:p>
            <a:fld id="{F712257F-3FFC-8B4D-9BBB-28AA9F2A77BB}" type="slidenum">
              <a:rPr lang="en-US" smtClean="0"/>
              <a:t>66</a:t>
            </a:fld>
            <a:endParaRPr lang="en-US"/>
          </a:p>
        </p:txBody>
      </p:sp>
    </p:spTree>
    <p:extLst>
      <p:ext uri="{BB962C8B-B14F-4D97-AF65-F5344CB8AC3E}">
        <p14:creationId xmlns:p14="http://schemas.microsoft.com/office/powerpoint/2010/main" val="3920417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3743B-FDAE-BC48-9EF5-40ED100488F1}"/>
              </a:ext>
            </a:extLst>
          </p:cNvPr>
          <p:cNvSpPr>
            <a:spLocks noGrp="1"/>
          </p:cNvSpPr>
          <p:nvPr>
            <p:ph type="title"/>
          </p:nvPr>
        </p:nvSpPr>
        <p:spPr/>
        <p:txBody>
          <a:bodyPr/>
          <a:lstStyle/>
          <a:p>
            <a:r>
              <a:rPr lang="en-US" b="1" dirty="0">
                <a:solidFill>
                  <a:srgbClr val="004EFF"/>
                </a:solidFill>
              </a:rPr>
              <a:t>What happens when you call </a:t>
            </a:r>
            <a:r>
              <a:rPr lang="en-US" b="1" dirty="0" err="1">
                <a:solidFill>
                  <a:srgbClr val="004EFF"/>
                </a:solidFill>
              </a:rPr>
              <a:t>nlp</a:t>
            </a:r>
            <a:r>
              <a:rPr lang="en-US" b="1" dirty="0">
                <a:solidFill>
                  <a:srgbClr val="004EFF"/>
                </a:solidFill>
              </a:rPr>
              <a:t>?</a:t>
            </a:r>
            <a:endParaRPr lang="en-US" dirty="0">
              <a:solidFill>
                <a:srgbClr val="004EFF"/>
              </a:solidFill>
            </a:endParaRPr>
          </a:p>
        </p:txBody>
      </p:sp>
      <p:pic>
        <p:nvPicPr>
          <p:cNvPr id="8" name="Content Placeholder 7" descr="Timeline&#10;&#10;Description automatically generated">
            <a:extLst>
              <a:ext uri="{FF2B5EF4-FFF2-40B4-BE49-F238E27FC236}">
                <a16:creationId xmlns:a16="http://schemas.microsoft.com/office/drawing/2014/main" id="{6988D082-E558-EE4C-9DB4-B434D1A71D00}"/>
              </a:ext>
            </a:extLst>
          </p:cNvPr>
          <p:cNvPicPr>
            <a:picLocks noGrp="1" noChangeAspect="1"/>
          </p:cNvPicPr>
          <p:nvPr>
            <p:ph idx="1"/>
          </p:nvPr>
        </p:nvPicPr>
        <p:blipFill>
          <a:blip r:embed="rId2"/>
          <a:stretch>
            <a:fillRect/>
          </a:stretch>
        </p:blipFill>
        <p:spPr>
          <a:xfrm>
            <a:off x="838200" y="1690688"/>
            <a:ext cx="8149344" cy="2314491"/>
          </a:xfrm>
        </p:spPr>
      </p:pic>
      <p:sp>
        <p:nvSpPr>
          <p:cNvPr id="4" name="Date Placeholder 3">
            <a:extLst>
              <a:ext uri="{FF2B5EF4-FFF2-40B4-BE49-F238E27FC236}">
                <a16:creationId xmlns:a16="http://schemas.microsoft.com/office/drawing/2014/main" id="{2DECA395-B89A-E546-8E12-36FF17963FF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31B13A4-81DB-D443-A55D-DC32CC89073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D332BA0-9CC9-F54A-8479-5E3A0DF447CD}"/>
              </a:ext>
            </a:extLst>
          </p:cNvPr>
          <p:cNvSpPr>
            <a:spLocks noGrp="1"/>
          </p:cNvSpPr>
          <p:nvPr>
            <p:ph type="sldNum" sz="quarter" idx="12"/>
          </p:nvPr>
        </p:nvSpPr>
        <p:spPr/>
        <p:txBody>
          <a:bodyPr/>
          <a:lstStyle/>
          <a:p>
            <a:fld id="{F712257F-3FFC-8B4D-9BBB-28AA9F2A77BB}" type="slidenum">
              <a:rPr lang="en-US" smtClean="0"/>
              <a:t>67</a:t>
            </a:fld>
            <a:endParaRPr lang="en-US"/>
          </a:p>
        </p:txBody>
      </p:sp>
      <p:sp>
        <p:nvSpPr>
          <p:cNvPr id="9" name="TextBox 8">
            <a:extLst>
              <a:ext uri="{FF2B5EF4-FFF2-40B4-BE49-F238E27FC236}">
                <a16:creationId xmlns:a16="http://schemas.microsoft.com/office/drawing/2014/main" id="{45C9476B-E09E-B04E-A7EF-517DDF39C35F}"/>
              </a:ext>
            </a:extLst>
          </p:cNvPr>
          <p:cNvSpPr txBox="1"/>
          <p:nvPr/>
        </p:nvSpPr>
        <p:spPr>
          <a:xfrm>
            <a:off x="806884" y="4336246"/>
            <a:ext cx="66461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First, the tokenizer is applied to turn the string of text into a Doc object. </a:t>
            </a:r>
          </a:p>
          <a:p>
            <a:pPr marL="285750" indent="-285750">
              <a:buFont typeface="Arial" panose="020B0604020202020204" pitchFamily="34" charset="0"/>
              <a:buChar char="•"/>
            </a:pPr>
            <a:r>
              <a:rPr lang="en-US" dirty="0"/>
              <a:t>Next, a series of pipeline components is applied to the doc in order. In this case, the tagger, then the parser, then the entity recognizer. </a:t>
            </a:r>
          </a:p>
          <a:p>
            <a:pPr marL="285750" indent="-285750">
              <a:buFont typeface="Arial" panose="020B0604020202020204" pitchFamily="34" charset="0"/>
              <a:buChar char="•"/>
            </a:pPr>
            <a:r>
              <a:rPr lang="en-US" dirty="0"/>
              <a:t>Finally, the processed doc is returned, so you can work with it.</a:t>
            </a:r>
          </a:p>
        </p:txBody>
      </p:sp>
    </p:spTree>
    <p:extLst>
      <p:ext uri="{BB962C8B-B14F-4D97-AF65-F5344CB8AC3E}">
        <p14:creationId xmlns:p14="http://schemas.microsoft.com/office/powerpoint/2010/main" val="3701920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1513-5125-7040-8577-A0DFF7199483}"/>
              </a:ext>
            </a:extLst>
          </p:cNvPr>
          <p:cNvSpPr>
            <a:spLocks noGrp="1"/>
          </p:cNvSpPr>
          <p:nvPr>
            <p:ph type="title"/>
          </p:nvPr>
        </p:nvSpPr>
        <p:spPr/>
        <p:txBody>
          <a:bodyPr/>
          <a:lstStyle/>
          <a:p>
            <a:r>
              <a:rPr lang="en-US" dirty="0"/>
              <a:t>Built-in pipeline component</a:t>
            </a:r>
          </a:p>
        </p:txBody>
      </p:sp>
      <p:pic>
        <p:nvPicPr>
          <p:cNvPr id="8" name="Content Placeholder 7" descr="Graphical user interface, application&#10;&#10;Description automatically generated">
            <a:extLst>
              <a:ext uri="{FF2B5EF4-FFF2-40B4-BE49-F238E27FC236}">
                <a16:creationId xmlns:a16="http://schemas.microsoft.com/office/drawing/2014/main" id="{24882BC6-8353-E14F-96E3-25AA42EB838D}"/>
              </a:ext>
            </a:extLst>
          </p:cNvPr>
          <p:cNvPicPr>
            <a:picLocks noGrp="1" noChangeAspect="1"/>
          </p:cNvPicPr>
          <p:nvPr>
            <p:ph idx="1"/>
          </p:nvPr>
        </p:nvPicPr>
        <p:blipFill>
          <a:blip r:embed="rId2"/>
          <a:stretch>
            <a:fillRect/>
          </a:stretch>
        </p:blipFill>
        <p:spPr>
          <a:xfrm>
            <a:off x="914400" y="2089944"/>
            <a:ext cx="10363200" cy="3822700"/>
          </a:xfrm>
        </p:spPr>
      </p:pic>
      <p:sp>
        <p:nvSpPr>
          <p:cNvPr id="4" name="Date Placeholder 3">
            <a:extLst>
              <a:ext uri="{FF2B5EF4-FFF2-40B4-BE49-F238E27FC236}">
                <a16:creationId xmlns:a16="http://schemas.microsoft.com/office/drawing/2014/main" id="{52A85EEC-C6F1-4E40-99AE-EA5486AF3D1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195AB64-6C30-A146-B6D2-D482A102963C}"/>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BDF1105-ACEF-2245-AB9A-D121BBA749F2}"/>
              </a:ext>
            </a:extLst>
          </p:cNvPr>
          <p:cNvSpPr>
            <a:spLocks noGrp="1"/>
          </p:cNvSpPr>
          <p:nvPr>
            <p:ph type="sldNum" sz="quarter" idx="12"/>
          </p:nvPr>
        </p:nvSpPr>
        <p:spPr/>
        <p:txBody>
          <a:bodyPr/>
          <a:lstStyle/>
          <a:p>
            <a:fld id="{F712257F-3FFC-8B4D-9BBB-28AA9F2A77BB}" type="slidenum">
              <a:rPr lang="en-US" smtClean="0"/>
              <a:t>68</a:t>
            </a:fld>
            <a:endParaRPr lang="en-US"/>
          </a:p>
        </p:txBody>
      </p:sp>
    </p:spTree>
    <p:extLst>
      <p:ext uri="{BB962C8B-B14F-4D97-AF65-F5344CB8AC3E}">
        <p14:creationId xmlns:p14="http://schemas.microsoft.com/office/powerpoint/2010/main" val="21385388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9C19-310D-4E40-A7A6-44A32D852274}"/>
              </a:ext>
            </a:extLst>
          </p:cNvPr>
          <p:cNvSpPr>
            <a:spLocks noGrp="1"/>
          </p:cNvSpPr>
          <p:nvPr>
            <p:ph type="title"/>
          </p:nvPr>
        </p:nvSpPr>
        <p:spPr/>
        <p:txBody>
          <a:bodyPr/>
          <a:lstStyle/>
          <a:p>
            <a:r>
              <a:rPr lang="en-US" dirty="0">
                <a:solidFill>
                  <a:srgbClr val="004EFF"/>
                </a:solidFill>
              </a:rPr>
              <a:t>Under the hood</a:t>
            </a:r>
          </a:p>
        </p:txBody>
      </p:sp>
      <p:pic>
        <p:nvPicPr>
          <p:cNvPr id="8" name="Content Placeholder 7" descr="Graphical user interface, text&#10;&#10;Description automatically generated">
            <a:extLst>
              <a:ext uri="{FF2B5EF4-FFF2-40B4-BE49-F238E27FC236}">
                <a16:creationId xmlns:a16="http://schemas.microsoft.com/office/drawing/2014/main" id="{B3CAAD0F-B43F-B345-B99A-99D181B51395}"/>
              </a:ext>
            </a:extLst>
          </p:cNvPr>
          <p:cNvPicPr>
            <a:picLocks noGrp="1" noChangeAspect="1"/>
          </p:cNvPicPr>
          <p:nvPr>
            <p:ph idx="1"/>
          </p:nvPr>
        </p:nvPicPr>
        <p:blipFill>
          <a:blip r:embed="rId2"/>
          <a:stretch>
            <a:fillRect/>
          </a:stretch>
        </p:blipFill>
        <p:spPr>
          <a:xfrm>
            <a:off x="920809" y="1825625"/>
            <a:ext cx="6711481" cy="2821531"/>
          </a:xfrm>
        </p:spPr>
      </p:pic>
      <p:sp>
        <p:nvSpPr>
          <p:cNvPr id="4" name="Date Placeholder 3">
            <a:extLst>
              <a:ext uri="{FF2B5EF4-FFF2-40B4-BE49-F238E27FC236}">
                <a16:creationId xmlns:a16="http://schemas.microsoft.com/office/drawing/2014/main" id="{0010B15E-4E09-3543-A068-F54DBA80A5E9}"/>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48701C2-B27D-F549-87D9-3BA1B888DC0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C3B1216A-E7A5-C845-99BB-A6DCB7D01CD5}"/>
              </a:ext>
            </a:extLst>
          </p:cNvPr>
          <p:cNvSpPr>
            <a:spLocks noGrp="1"/>
          </p:cNvSpPr>
          <p:nvPr>
            <p:ph type="sldNum" sz="quarter" idx="12"/>
          </p:nvPr>
        </p:nvSpPr>
        <p:spPr/>
        <p:txBody>
          <a:bodyPr/>
          <a:lstStyle/>
          <a:p>
            <a:fld id="{F712257F-3FFC-8B4D-9BBB-28AA9F2A77BB}" type="slidenum">
              <a:rPr lang="en-US" smtClean="0"/>
              <a:t>69</a:t>
            </a:fld>
            <a:endParaRPr lang="en-US"/>
          </a:p>
        </p:txBody>
      </p:sp>
      <p:sp>
        <p:nvSpPr>
          <p:cNvPr id="9" name="TextBox 8">
            <a:extLst>
              <a:ext uri="{FF2B5EF4-FFF2-40B4-BE49-F238E27FC236}">
                <a16:creationId xmlns:a16="http://schemas.microsoft.com/office/drawing/2014/main" id="{6D4CD1FC-A0CC-3E4C-8F44-AB886A3C9BD6}"/>
              </a:ext>
            </a:extLst>
          </p:cNvPr>
          <p:cNvSpPr txBox="1"/>
          <p:nvPr/>
        </p:nvSpPr>
        <p:spPr>
          <a:xfrm>
            <a:off x="8004132" y="1878904"/>
            <a:ext cx="334966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All models you can load into </a:t>
            </a:r>
            <a:r>
              <a:rPr lang="en-US" dirty="0" err="1"/>
              <a:t>spaCy</a:t>
            </a:r>
            <a:r>
              <a:rPr lang="en-US" dirty="0"/>
              <a:t> include several files and a </a:t>
            </a:r>
            <a:r>
              <a:rPr lang="en-US" dirty="0" err="1"/>
              <a:t>meta.json</a:t>
            </a:r>
            <a:r>
              <a:rPr lang="en-US" dirty="0"/>
              <a:t>.</a:t>
            </a:r>
          </a:p>
          <a:p>
            <a:pPr marL="285750" indent="-285750">
              <a:buFont typeface="Arial" panose="020B0604020202020204" pitchFamily="34" charset="0"/>
              <a:buChar char="•"/>
            </a:pPr>
            <a:r>
              <a:rPr lang="en-US" dirty="0"/>
              <a:t>The meta defines things like the language and pipeline. This tells </a:t>
            </a:r>
            <a:r>
              <a:rPr lang="en-US" dirty="0" err="1"/>
              <a:t>spaCy</a:t>
            </a:r>
            <a:r>
              <a:rPr lang="en-US" dirty="0"/>
              <a:t> which components to instantiate.</a:t>
            </a:r>
          </a:p>
          <a:p>
            <a:pPr marL="285750" indent="-285750">
              <a:buFont typeface="Arial" panose="020B0604020202020204" pitchFamily="34" charset="0"/>
              <a:buChar char="•"/>
            </a:pPr>
            <a:r>
              <a:rPr lang="en-US" dirty="0"/>
              <a:t>The built-in components that make predictions also need binary data. The data is included in the model package and loaded into the component when you load the model.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88406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0909-C55A-384C-A604-E457699355A9}"/>
              </a:ext>
            </a:extLst>
          </p:cNvPr>
          <p:cNvSpPr>
            <a:spLocks noGrp="1"/>
          </p:cNvSpPr>
          <p:nvPr>
            <p:ph type="title"/>
          </p:nvPr>
        </p:nvSpPr>
        <p:spPr/>
        <p:txBody>
          <a:bodyPr/>
          <a:lstStyle/>
          <a:p>
            <a:r>
              <a:rPr lang="en-US" b="1" dirty="0">
                <a:solidFill>
                  <a:srgbClr val="004EFF"/>
                </a:solidFill>
              </a:rPr>
              <a:t>Lexical Attributes</a:t>
            </a:r>
            <a:endParaRPr lang="en-US" dirty="0">
              <a:solidFill>
                <a:srgbClr val="004EFF"/>
              </a:solidFill>
            </a:endParaRPr>
          </a:p>
        </p:txBody>
      </p:sp>
      <p:pic>
        <p:nvPicPr>
          <p:cNvPr id="8" name="Content Placeholder 7" descr="Text&#10;&#10;Description automatically generated">
            <a:extLst>
              <a:ext uri="{FF2B5EF4-FFF2-40B4-BE49-F238E27FC236}">
                <a16:creationId xmlns:a16="http://schemas.microsoft.com/office/drawing/2014/main" id="{602C4BCF-F9FB-5745-8241-58EBC326B2A3}"/>
              </a:ext>
            </a:extLst>
          </p:cNvPr>
          <p:cNvPicPr>
            <a:picLocks noGrp="1" noChangeAspect="1"/>
          </p:cNvPicPr>
          <p:nvPr>
            <p:ph idx="1"/>
          </p:nvPr>
        </p:nvPicPr>
        <p:blipFill>
          <a:blip r:embed="rId3"/>
          <a:stretch>
            <a:fillRect/>
          </a:stretch>
        </p:blipFill>
        <p:spPr>
          <a:xfrm>
            <a:off x="838200" y="1690688"/>
            <a:ext cx="5699191" cy="4351338"/>
          </a:xfrm>
        </p:spPr>
      </p:pic>
      <p:sp>
        <p:nvSpPr>
          <p:cNvPr id="4" name="Date Placeholder 3">
            <a:extLst>
              <a:ext uri="{FF2B5EF4-FFF2-40B4-BE49-F238E27FC236}">
                <a16:creationId xmlns:a16="http://schemas.microsoft.com/office/drawing/2014/main" id="{AF51927A-957B-1942-AE82-9FE395AF7AC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19832128-D38A-1B47-8232-2BF1D32DF9C6}"/>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1280613A-0C82-5A40-A434-D0EC9C55E366}"/>
              </a:ext>
            </a:extLst>
          </p:cNvPr>
          <p:cNvSpPr>
            <a:spLocks noGrp="1"/>
          </p:cNvSpPr>
          <p:nvPr>
            <p:ph type="sldNum" sz="quarter" idx="12"/>
          </p:nvPr>
        </p:nvSpPr>
        <p:spPr/>
        <p:txBody>
          <a:bodyPr/>
          <a:lstStyle/>
          <a:p>
            <a:fld id="{F712257F-3FFC-8B4D-9BBB-28AA9F2A77BB}" type="slidenum">
              <a:rPr lang="en-US" smtClean="0"/>
              <a:t>7</a:t>
            </a:fld>
            <a:endParaRPr lang="en-US"/>
          </a:p>
        </p:txBody>
      </p:sp>
      <p:sp>
        <p:nvSpPr>
          <p:cNvPr id="9" name="TextBox 8">
            <a:extLst>
              <a:ext uri="{FF2B5EF4-FFF2-40B4-BE49-F238E27FC236}">
                <a16:creationId xmlns:a16="http://schemas.microsoft.com/office/drawing/2014/main" id="{4B82568C-B62F-5E4B-BADD-835DBF3E689E}"/>
              </a:ext>
            </a:extLst>
          </p:cNvPr>
          <p:cNvSpPr txBox="1"/>
          <p:nvPr/>
        </p:nvSpPr>
        <p:spPr>
          <a:xfrm>
            <a:off x="6688899" y="1816274"/>
            <a:ext cx="529850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Here you can see some of the available token attributes: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err="1"/>
              <a:t>i</a:t>
            </a:r>
            <a:r>
              <a:rPr lang="en-US" dirty="0"/>
              <a:t> is the index of the token within the parent document.</a:t>
            </a:r>
          </a:p>
          <a:p>
            <a:pPr marL="742950" lvl="1" indent="-285750">
              <a:buFont typeface="Arial" panose="020B0604020202020204" pitchFamily="34" charset="0"/>
              <a:buChar char="•"/>
            </a:pPr>
            <a:r>
              <a:rPr lang="en-US" dirty="0">
                <a:solidFill>
                  <a:srgbClr val="004EFF"/>
                </a:solidFill>
              </a:rPr>
              <a:t>text</a:t>
            </a:r>
            <a:r>
              <a:rPr lang="en-US" dirty="0"/>
              <a:t> returns the </a:t>
            </a:r>
            <a:r>
              <a:rPr lang="en-US" dirty="0">
                <a:solidFill>
                  <a:srgbClr val="004EFF"/>
                </a:solidFill>
              </a:rPr>
              <a:t>token text</a:t>
            </a:r>
            <a:r>
              <a:rPr lang="en-US" dirty="0"/>
              <a:t>.</a:t>
            </a:r>
          </a:p>
          <a:p>
            <a:pPr marL="742950" lvl="1" indent="-285750">
              <a:buFont typeface="Arial" panose="020B0604020202020204" pitchFamily="34" charset="0"/>
              <a:buChar char="•"/>
            </a:pPr>
            <a:r>
              <a:rPr lang="en-US" dirty="0" err="1"/>
              <a:t>is_alpha</a:t>
            </a:r>
            <a:r>
              <a:rPr lang="en-US" dirty="0"/>
              <a:t>, </a:t>
            </a:r>
            <a:r>
              <a:rPr lang="en-US" dirty="0" err="1"/>
              <a:t>is_punct</a:t>
            </a:r>
            <a:r>
              <a:rPr lang="en-US" dirty="0"/>
              <a:t> and </a:t>
            </a:r>
            <a:r>
              <a:rPr lang="en-US" dirty="0" err="1"/>
              <a:t>like_num</a:t>
            </a:r>
            <a:r>
              <a:rPr lang="en-US" dirty="0"/>
              <a:t> return </a:t>
            </a:r>
            <a:r>
              <a:rPr lang="en-US" dirty="0" err="1"/>
              <a:t>boolean</a:t>
            </a:r>
            <a:r>
              <a:rPr lang="en-US" dirty="0"/>
              <a:t> values indicating whether the token consists of alphabetic characters, whether it's punctuation or whether it </a:t>
            </a:r>
            <a:r>
              <a:rPr lang="en-US" i="1" dirty="0"/>
              <a:t>resembles</a:t>
            </a:r>
            <a:r>
              <a:rPr lang="en-US" dirty="0"/>
              <a:t> a number. For example, a token "10" – one, zero – or the word "ten" – T, E, N.</a:t>
            </a:r>
          </a:p>
          <a:p>
            <a:pPr marL="285750" indent="-285750">
              <a:buFont typeface="Arial" panose="020B0604020202020204" pitchFamily="34" charset="0"/>
              <a:buChar char="•"/>
            </a:pPr>
            <a:r>
              <a:rPr lang="en-US" dirty="0"/>
              <a:t>These attributes are also called lexical attributes: they refer to the entry in the vocabulary and don't depend on the token's context.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0975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DD07-56D2-3A47-88CE-2B62B523361F}"/>
              </a:ext>
            </a:extLst>
          </p:cNvPr>
          <p:cNvSpPr>
            <a:spLocks noGrp="1"/>
          </p:cNvSpPr>
          <p:nvPr>
            <p:ph type="title"/>
          </p:nvPr>
        </p:nvSpPr>
        <p:spPr/>
        <p:txBody>
          <a:bodyPr/>
          <a:lstStyle/>
          <a:p>
            <a:r>
              <a:rPr lang="en-US" dirty="0">
                <a:solidFill>
                  <a:srgbClr val="004EFF"/>
                </a:solidFill>
              </a:rPr>
              <a:t>Pipeline attribute</a:t>
            </a:r>
          </a:p>
        </p:txBody>
      </p:sp>
      <p:pic>
        <p:nvPicPr>
          <p:cNvPr id="8" name="Content Placeholder 7" descr="Graphical user interface, application, Teams&#10;&#10;Description automatically generated">
            <a:extLst>
              <a:ext uri="{FF2B5EF4-FFF2-40B4-BE49-F238E27FC236}">
                <a16:creationId xmlns:a16="http://schemas.microsoft.com/office/drawing/2014/main" id="{85119AA4-E972-C843-BA82-C75F8B6709B7}"/>
              </a:ext>
            </a:extLst>
          </p:cNvPr>
          <p:cNvPicPr>
            <a:picLocks noGrp="1" noChangeAspect="1"/>
          </p:cNvPicPr>
          <p:nvPr>
            <p:ph idx="1"/>
          </p:nvPr>
        </p:nvPicPr>
        <p:blipFill>
          <a:blip r:embed="rId2"/>
          <a:stretch>
            <a:fillRect/>
          </a:stretch>
        </p:blipFill>
        <p:spPr>
          <a:xfrm>
            <a:off x="838200" y="1690688"/>
            <a:ext cx="5116053" cy="4351338"/>
          </a:xfrm>
        </p:spPr>
      </p:pic>
      <p:sp>
        <p:nvSpPr>
          <p:cNvPr id="4" name="Date Placeholder 3">
            <a:extLst>
              <a:ext uri="{FF2B5EF4-FFF2-40B4-BE49-F238E27FC236}">
                <a16:creationId xmlns:a16="http://schemas.microsoft.com/office/drawing/2014/main" id="{A2FDCD70-880B-3F41-B42E-7D571424D63A}"/>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220DD330-1349-8041-A7F8-7670A4EE284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384ADB4-5C77-7542-97EE-CC641C9DA9A7}"/>
              </a:ext>
            </a:extLst>
          </p:cNvPr>
          <p:cNvSpPr>
            <a:spLocks noGrp="1"/>
          </p:cNvSpPr>
          <p:nvPr>
            <p:ph type="sldNum" sz="quarter" idx="12"/>
          </p:nvPr>
        </p:nvSpPr>
        <p:spPr/>
        <p:txBody>
          <a:bodyPr/>
          <a:lstStyle/>
          <a:p>
            <a:fld id="{F712257F-3FFC-8B4D-9BBB-28AA9F2A77BB}" type="slidenum">
              <a:rPr lang="en-US" smtClean="0"/>
              <a:t>70</a:t>
            </a:fld>
            <a:endParaRPr lang="en-US"/>
          </a:p>
        </p:txBody>
      </p:sp>
    </p:spTree>
    <p:extLst>
      <p:ext uri="{BB962C8B-B14F-4D97-AF65-F5344CB8AC3E}">
        <p14:creationId xmlns:p14="http://schemas.microsoft.com/office/powerpoint/2010/main" val="1049386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2C4A-248F-FC47-BEFB-30676B85B897}"/>
              </a:ext>
            </a:extLst>
          </p:cNvPr>
          <p:cNvSpPr>
            <a:spLocks noGrp="1"/>
          </p:cNvSpPr>
          <p:nvPr>
            <p:ph type="title"/>
          </p:nvPr>
        </p:nvSpPr>
        <p:spPr/>
        <p:txBody>
          <a:bodyPr/>
          <a:lstStyle/>
          <a:p>
            <a:r>
              <a:rPr lang="en-US" dirty="0">
                <a:solidFill>
                  <a:srgbClr val="004EFF"/>
                </a:solidFill>
              </a:rPr>
              <a:t>Custom Pipeline Component</a:t>
            </a:r>
          </a:p>
        </p:txBody>
      </p:sp>
      <p:pic>
        <p:nvPicPr>
          <p:cNvPr id="8" name="Content Placeholder 7" descr="Timeline&#10;&#10;Description automatically generated">
            <a:extLst>
              <a:ext uri="{FF2B5EF4-FFF2-40B4-BE49-F238E27FC236}">
                <a16:creationId xmlns:a16="http://schemas.microsoft.com/office/drawing/2014/main" id="{C2C71244-5E13-EE44-B45A-89966238A142}"/>
              </a:ext>
            </a:extLst>
          </p:cNvPr>
          <p:cNvPicPr>
            <a:picLocks noGrp="1" noChangeAspect="1"/>
          </p:cNvPicPr>
          <p:nvPr>
            <p:ph idx="1"/>
          </p:nvPr>
        </p:nvPicPr>
        <p:blipFill>
          <a:blip r:embed="rId2"/>
          <a:stretch>
            <a:fillRect/>
          </a:stretch>
        </p:blipFill>
        <p:spPr>
          <a:xfrm>
            <a:off x="906049" y="1357494"/>
            <a:ext cx="8864252" cy="3031679"/>
          </a:xfrm>
        </p:spPr>
      </p:pic>
      <p:sp>
        <p:nvSpPr>
          <p:cNvPr id="4" name="Date Placeholder 3">
            <a:extLst>
              <a:ext uri="{FF2B5EF4-FFF2-40B4-BE49-F238E27FC236}">
                <a16:creationId xmlns:a16="http://schemas.microsoft.com/office/drawing/2014/main" id="{8D22EA1D-780F-3245-82AB-5FCFD4C6A9E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15AF23A-A4D7-2D4E-A8AD-7B5CAC97977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DE26CFB-BE4D-574E-8184-5B6443C75EBB}"/>
              </a:ext>
            </a:extLst>
          </p:cNvPr>
          <p:cNvSpPr>
            <a:spLocks noGrp="1"/>
          </p:cNvSpPr>
          <p:nvPr>
            <p:ph type="sldNum" sz="quarter" idx="12"/>
          </p:nvPr>
        </p:nvSpPr>
        <p:spPr/>
        <p:txBody>
          <a:bodyPr/>
          <a:lstStyle/>
          <a:p>
            <a:fld id="{F712257F-3FFC-8B4D-9BBB-28AA9F2A77BB}" type="slidenum">
              <a:rPr lang="en-US" smtClean="0"/>
              <a:t>71</a:t>
            </a:fld>
            <a:endParaRPr lang="en-US"/>
          </a:p>
        </p:txBody>
      </p:sp>
      <p:sp>
        <p:nvSpPr>
          <p:cNvPr id="9" name="TextBox 8">
            <a:extLst>
              <a:ext uri="{FF2B5EF4-FFF2-40B4-BE49-F238E27FC236}">
                <a16:creationId xmlns:a16="http://schemas.microsoft.com/office/drawing/2014/main" id="{50150C2F-A3F4-154B-9937-DFB634AB9017}"/>
              </a:ext>
            </a:extLst>
          </p:cNvPr>
          <p:cNvSpPr txBox="1"/>
          <p:nvPr/>
        </p:nvSpPr>
        <p:spPr>
          <a:xfrm>
            <a:off x="739035" y="4602024"/>
            <a:ext cx="1028908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After the text is tokenized and a Doc object has been created, pipeline components are applied in order. </a:t>
            </a:r>
            <a:r>
              <a:rPr lang="en-US" dirty="0" err="1"/>
              <a:t>spaCy</a:t>
            </a:r>
            <a:r>
              <a:rPr lang="en-US" dirty="0"/>
              <a:t> supports a range of built-in components, but also lets you define your own.</a:t>
            </a:r>
          </a:p>
          <a:p>
            <a:pPr marL="285750" indent="-285750">
              <a:buFont typeface="Arial" panose="020B0604020202020204" pitchFamily="34" charset="0"/>
              <a:buChar char="•"/>
            </a:pPr>
            <a:r>
              <a:rPr lang="en-US" dirty="0"/>
              <a:t>Custom components are executed automatically when you call the </a:t>
            </a:r>
            <a:r>
              <a:rPr lang="en-US" dirty="0" err="1"/>
              <a:t>nlp</a:t>
            </a:r>
            <a:r>
              <a:rPr lang="en-US" dirty="0"/>
              <a:t> object on a text.</a:t>
            </a:r>
          </a:p>
          <a:p>
            <a:pPr marL="285750" indent="-285750">
              <a:buFont typeface="Arial" panose="020B0604020202020204" pitchFamily="34" charset="0"/>
              <a:buChar char="•"/>
            </a:pPr>
            <a:r>
              <a:rPr lang="en-US" dirty="0"/>
              <a:t>They're especially useful for adding your own custom metadata to documents and tokens.</a:t>
            </a:r>
          </a:p>
          <a:p>
            <a:pPr marL="285750" indent="-285750">
              <a:buFont typeface="Arial" panose="020B0604020202020204" pitchFamily="34" charset="0"/>
              <a:buChar char="•"/>
            </a:pPr>
            <a:r>
              <a:rPr lang="en-US" dirty="0"/>
              <a:t>You can also use them to update built-in attributes, like the named entity spans.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85183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9628-FD8D-BF4C-88F8-80291E81F8FB}"/>
              </a:ext>
            </a:extLst>
          </p:cNvPr>
          <p:cNvSpPr>
            <a:spLocks noGrp="1"/>
          </p:cNvSpPr>
          <p:nvPr>
            <p:ph type="title"/>
          </p:nvPr>
        </p:nvSpPr>
        <p:spPr/>
        <p:txBody>
          <a:bodyPr/>
          <a:lstStyle/>
          <a:p>
            <a:r>
              <a:rPr lang="en-US" b="1" dirty="0">
                <a:solidFill>
                  <a:srgbClr val="004EFF"/>
                </a:solidFill>
              </a:rPr>
              <a:t>Anatomy of a component (1)</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2D9BE891-323C-904E-B1F3-86D16B12475E}"/>
              </a:ext>
            </a:extLst>
          </p:cNvPr>
          <p:cNvPicPr>
            <a:picLocks noGrp="1" noChangeAspect="1"/>
          </p:cNvPicPr>
          <p:nvPr>
            <p:ph idx="1"/>
          </p:nvPr>
        </p:nvPicPr>
        <p:blipFill>
          <a:blip r:embed="rId3"/>
          <a:stretch>
            <a:fillRect/>
          </a:stretch>
        </p:blipFill>
        <p:spPr>
          <a:xfrm>
            <a:off x="938843" y="1464229"/>
            <a:ext cx="5880100" cy="3225800"/>
          </a:xfrm>
        </p:spPr>
      </p:pic>
      <p:sp>
        <p:nvSpPr>
          <p:cNvPr id="4" name="Date Placeholder 3">
            <a:extLst>
              <a:ext uri="{FF2B5EF4-FFF2-40B4-BE49-F238E27FC236}">
                <a16:creationId xmlns:a16="http://schemas.microsoft.com/office/drawing/2014/main" id="{3B9F914A-93F3-7043-B7EC-C5AE03756A6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1A23090-B67F-5D44-A8C1-35459094F92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959B10C-6F64-664D-917E-21C11A79EE0E}"/>
              </a:ext>
            </a:extLst>
          </p:cNvPr>
          <p:cNvSpPr>
            <a:spLocks noGrp="1"/>
          </p:cNvSpPr>
          <p:nvPr>
            <p:ph type="sldNum" sz="quarter" idx="12"/>
          </p:nvPr>
        </p:nvSpPr>
        <p:spPr/>
        <p:txBody>
          <a:bodyPr/>
          <a:lstStyle/>
          <a:p>
            <a:fld id="{F712257F-3FFC-8B4D-9BBB-28AA9F2A77BB}" type="slidenum">
              <a:rPr lang="en-US" smtClean="0"/>
              <a:t>72</a:t>
            </a:fld>
            <a:endParaRPr lang="en-US"/>
          </a:p>
        </p:txBody>
      </p:sp>
      <p:sp>
        <p:nvSpPr>
          <p:cNvPr id="9" name="TextBox 8">
            <a:extLst>
              <a:ext uri="{FF2B5EF4-FFF2-40B4-BE49-F238E27FC236}">
                <a16:creationId xmlns:a16="http://schemas.microsoft.com/office/drawing/2014/main" id="{4F08274B-A3AD-374C-8230-63F4003A8C92}"/>
              </a:ext>
            </a:extLst>
          </p:cNvPr>
          <p:cNvSpPr txBox="1"/>
          <p:nvPr/>
        </p:nvSpPr>
        <p:spPr>
          <a:xfrm>
            <a:off x="7690981" y="1690688"/>
            <a:ext cx="3895594"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Fundamentally, a pipeline component is a function or callable that takes a doc, modifies it and returns it, so it can be processed by the next component in the pipeline.</a:t>
            </a:r>
          </a:p>
          <a:p>
            <a:pPr marL="285750" indent="-285750">
              <a:buFont typeface="Arial" panose="020B0604020202020204" pitchFamily="34" charset="0"/>
              <a:buChar char="•"/>
            </a:pPr>
            <a:r>
              <a:rPr lang="en-US" dirty="0"/>
              <a:t>Components can be added to the pipeline using the </a:t>
            </a:r>
            <a:r>
              <a:rPr lang="en-US" dirty="0" err="1"/>
              <a:t>nlp.add_pipe</a:t>
            </a:r>
            <a:r>
              <a:rPr lang="en-US" dirty="0"/>
              <a:t> method. The method takes at least one argument: the component function.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2141835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4DC1-E856-7A44-90F0-B5B78CC1825B}"/>
              </a:ext>
            </a:extLst>
          </p:cNvPr>
          <p:cNvSpPr>
            <a:spLocks noGrp="1"/>
          </p:cNvSpPr>
          <p:nvPr>
            <p:ph type="title"/>
          </p:nvPr>
        </p:nvSpPr>
        <p:spPr/>
        <p:txBody>
          <a:bodyPr/>
          <a:lstStyle/>
          <a:p>
            <a:r>
              <a:rPr lang="en-US" b="1" dirty="0">
                <a:solidFill>
                  <a:srgbClr val="004EFF"/>
                </a:solidFill>
              </a:rPr>
              <a:t>Anatomy of a component (2)</a:t>
            </a:r>
            <a:endParaRPr lang="en-US" dirty="0">
              <a:solidFill>
                <a:srgbClr val="004EFF"/>
              </a:solidFill>
            </a:endParaRPr>
          </a:p>
        </p:txBody>
      </p:sp>
      <p:pic>
        <p:nvPicPr>
          <p:cNvPr id="8" name="Content Placeholder 7" descr="Graphical user interface, application&#10;&#10;Description automatically generated">
            <a:extLst>
              <a:ext uri="{FF2B5EF4-FFF2-40B4-BE49-F238E27FC236}">
                <a16:creationId xmlns:a16="http://schemas.microsoft.com/office/drawing/2014/main" id="{F381EC74-E973-EB45-9FAB-2D33D461E4F4}"/>
              </a:ext>
            </a:extLst>
          </p:cNvPr>
          <p:cNvPicPr>
            <a:picLocks noGrp="1" noChangeAspect="1"/>
          </p:cNvPicPr>
          <p:nvPr>
            <p:ph idx="1"/>
          </p:nvPr>
        </p:nvPicPr>
        <p:blipFill>
          <a:blip r:embed="rId3"/>
          <a:stretch>
            <a:fillRect/>
          </a:stretch>
        </p:blipFill>
        <p:spPr>
          <a:xfrm>
            <a:off x="838200" y="1575104"/>
            <a:ext cx="9045301" cy="4351338"/>
          </a:xfrm>
        </p:spPr>
      </p:pic>
      <p:sp>
        <p:nvSpPr>
          <p:cNvPr id="4" name="Date Placeholder 3">
            <a:extLst>
              <a:ext uri="{FF2B5EF4-FFF2-40B4-BE49-F238E27FC236}">
                <a16:creationId xmlns:a16="http://schemas.microsoft.com/office/drawing/2014/main" id="{97924675-9748-294D-A1DB-47ACBE8E21C0}"/>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09FDD52E-2B35-1E49-A9C8-B38F498657A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487B0D01-C787-ED49-B72D-AF19C938664F}"/>
              </a:ext>
            </a:extLst>
          </p:cNvPr>
          <p:cNvSpPr>
            <a:spLocks noGrp="1"/>
          </p:cNvSpPr>
          <p:nvPr>
            <p:ph type="sldNum" sz="quarter" idx="12"/>
          </p:nvPr>
        </p:nvSpPr>
        <p:spPr/>
        <p:txBody>
          <a:bodyPr/>
          <a:lstStyle/>
          <a:p>
            <a:fld id="{F712257F-3FFC-8B4D-9BBB-28AA9F2A77BB}" type="slidenum">
              <a:rPr lang="en-US" smtClean="0"/>
              <a:t>73</a:t>
            </a:fld>
            <a:endParaRPr lang="en-US"/>
          </a:p>
        </p:txBody>
      </p:sp>
    </p:spTree>
    <p:extLst>
      <p:ext uri="{BB962C8B-B14F-4D97-AF65-F5344CB8AC3E}">
        <p14:creationId xmlns:p14="http://schemas.microsoft.com/office/powerpoint/2010/main" val="2478186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BF7-9818-7F4C-BBC6-78839A85FE74}"/>
              </a:ext>
            </a:extLst>
          </p:cNvPr>
          <p:cNvSpPr>
            <a:spLocks noGrp="1"/>
          </p:cNvSpPr>
          <p:nvPr>
            <p:ph type="title"/>
          </p:nvPr>
        </p:nvSpPr>
        <p:spPr/>
        <p:txBody>
          <a:bodyPr/>
          <a:lstStyle/>
          <a:p>
            <a:r>
              <a:rPr lang="en-US" dirty="0">
                <a:solidFill>
                  <a:srgbClr val="004EFF"/>
                </a:solidFill>
              </a:rPr>
              <a:t>Example: A Simple Component</a:t>
            </a:r>
          </a:p>
        </p:txBody>
      </p:sp>
      <p:pic>
        <p:nvPicPr>
          <p:cNvPr id="8" name="Content Placeholder 7" descr="Graphical user interface, text, application&#10;&#10;Description automatically generated">
            <a:extLst>
              <a:ext uri="{FF2B5EF4-FFF2-40B4-BE49-F238E27FC236}">
                <a16:creationId xmlns:a16="http://schemas.microsoft.com/office/drawing/2014/main" id="{9B22A75E-1519-D64B-B4EE-EDA7FC2C025C}"/>
              </a:ext>
            </a:extLst>
          </p:cNvPr>
          <p:cNvPicPr>
            <a:picLocks noGrp="1" noChangeAspect="1"/>
          </p:cNvPicPr>
          <p:nvPr>
            <p:ph idx="1"/>
          </p:nvPr>
        </p:nvPicPr>
        <p:blipFill>
          <a:blip r:embed="rId3"/>
          <a:stretch>
            <a:fillRect/>
          </a:stretch>
        </p:blipFill>
        <p:spPr>
          <a:xfrm>
            <a:off x="924838" y="1504580"/>
            <a:ext cx="5376319" cy="4351338"/>
          </a:xfrm>
        </p:spPr>
      </p:pic>
      <p:sp>
        <p:nvSpPr>
          <p:cNvPr id="4" name="Date Placeholder 3">
            <a:extLst>
              <a:ext uri="{FF2B5EF4-FFF2-40B4-BE49-F238E27FC236}">
                <a16:creationId xmlns:a16="http://schemas.microsoft.com/office/drawing/2014/main" id="{76CF674E-D098-7447-8111-FD2D7F322C2A}"/>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F395AE3D-785C-E347-837F-6BE0AB6FF7A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73C0CBD-4314-CD49-93BA-00006C2B2168}"/>
              </a:ext>
            </a:extLst>
          </p:cNvPr>
          <p:cNvSpPr>
            <a:spLocks noGrp="1"/>
          </p:cNvSpPr>
          <p:nvPr>
            <p:ph type="sldNum" sz="quarter" idx="12"/>
          </p:nvPr>
        </p:nvSpPr>
        <p:spPr/>
        <p:txBody>
          <a:bodyPr/>
          <a:lstStyle/>
          <a:p>
            <a:fld id="{F712257F-3FFC-8B4D-9BBB-28AA9F2A77BB}" type="slidenum">
              <a:rPr lang="en-US" smtClean="0"/>
              <a:t>74</a:t>
            </a:fld>
            <a:endParaRPr lang="en-US"/>
          </a:p>
        </p:txBody>
      </p:sp>
    </p:spTree>
    <p:extLst>
      <p:ext uri="{BB962C8B-B14F-4D97-AF65-F5344CB8AC3E}">
        <p14:creationId xmlns:p14="http://schemas.microsoft.com/office/powerpoint/2010/main" val="38717976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83C4-8D93-AA4E-8BD6-C3D56A20B2BA}"/>
              </a:ext>
            </a:extLst>
          </p:cNvPr>
          <p:cNvSpPr>
            <a:spLocks noGrp="1"/>
          </p:cNvSpPr>
          <p:nvPr>
            <p:ph type="title"/>
          </p:nvPr>
        </p:nvSpPr>
        <p:spPr/>
        <p:txBody>
          <a:bodyPr/>
          <a:lstStyle/>
          <a:p>
            <a:r>
              <a:rPr lang="en-US" b="1" dirty="0">
                <a:solidFill>
                  <a:srgbClr val="004EFF"/>
                </a:solidFill>
              </a:rPr>
              <a:t>Setting custom attributes</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A01B1790-02B2-B34F-AD0D-9AAECD3B1AD7}"/>
              </a:ext>
            </a:extLst>
          </p:cNvPr>
          <p:cNvPicPr>
            <a:picLocks noGrp="1" noChangeAspect="1"/>
          </p:cNvPicPr>
          <p:nvPr>
            <p:ph idx="1"/>
          </p:nvPr>
        </p:nvPicPr>
        <p:blipFill>
          <a:blip r:embed="rId3"/>
          <a:stretch>
            <a:fillRect/>
          </a:stretch>
        </p:blipFill>
        <p:spPr>
          <a:xfrm>
            <a:off x="838200" y="1690688"/>
            <a:ext cx="6270308" cy="4071285"/>
          </a:xfrm>
        </p:spPr>
      </p:pic>
      <p:sp>
        <p:nvSpPr>
          <p:cNvPr id="4" name="Date Placeholder 3">
            <a:extLst>
              <a:ext uri="{FF2B5EF4-FFF2-40B4-BE49-F238E27FC236}">
                <a16:creationId xmlns:a16="http://schemas.microsoft.com/office/drawing/2014/main" id="{4C8D1783-1364-764E-9EFE-82EE708DC4D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50E8D984-7854-354B-A839-F7905975CE9C}"/>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30E6BF7-CCFC-EB46-8FFB-EFEA74B045EE}"/>
              </a:ext>
            </a:extLst>
          </p:cNvPr>
          <p:cNvSpPr>
            <a:spLocks noGrp="1"/>
          </p:cNvSpPr>
          <p:nvPr>
            <p:ph type="sldNum" sz="quarter" idx="12"/>
          </p:nvPr>
        </p:nvSpPr>
        <p:spPr/>
        <p:txBody>
          <a:bodyPr/>
          <a:lstStyle/>
          <a:p>
            <a:fld id="{F712257F-3FFC-8B4D-9BBB-28AA9F2A77BB}" type="slidenum">
              <a:rPr lang="en-US" smtClean="0"/>
              <a:t>75</a:t>
            </a:fld>
            <a:endParaRPr lang="en-US"/>
          </a:p>
        </p:txBody>
      </p:sp>
      <p:sp>
        <p:nvSpPr>
          <p:cNvPr id="9" name="TextBox 8">
            <a:extLst>
              <a:ext uri="{FF2B5EF4-FFF2-40B4-BE49-F238E27FC236}">
                <a16:creationId xmlns:a16="http://schemas.microsoft.com/office/drawing/2014/main" id="{48FB27E3-B4E4-DE44-A152-C67F56C00194}"/>
              </a:ext>
            </a:extLst>
          </p:cNvPr>
          <p:cNvSpPr txBox="1"/>
          <p:nvPr/>
        </p:nvSpPr>
        <p:spPr>
          <a:xfrm>
            <a:off x="7213948" y="1365337"/>
            <a:ext cx="459705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Custom attributes let you add any metadata to docs, tokens and spans. The data can be added once, or it can be computed dynamically.</a:t>
            </a:r>
          </a:p>
          <a:p>
            <a:pPr marL="285750" indent="-285750">
              <a:buFont typeface="Arial" panose="020B0604020202020204" pitchFamily="34" charset="0"/>
              <a:buChar char="•"/>
            </a:pPr>
            <a:r>
              <a:rPr lang="en-US" dirty="0"/>
              <a:t>Custom attributes are available via the ._ (dot underscore) property. This makes it clear that they were added by the user, and not built into </a:t>
            </a:r>
            <a:r>
              <a:rPr lang="en-US" dirty="0" err="1"/>
              <a:t>spaCy</a:t>
            </a:r>
            <a:r>
              <a:rPr lang="en-US" dirty="0"/>
              <a:t>, like </a:t>
            </a:r>
            <a:r>
              <a:rPr lang="en-US" dirty="0" err="1"/>
              <a:t>token.text</a:t>
            </a:r>
            <a:r>
              <a:rPr lang="en-US" dirty="0"/>
              <a:t>.</a:t>
            </a:r>
          </a:p>
          <a:p>
            <a:pPr marL="285750" indent="-285750">
              <a:buFont typeface="Arial" panose="020B0604020202020204" pitchFamily="34" charset="0"/>
              <a:buChar char="•"/>
            </a:pPr>
            <a:r>
              <a:rPr lang="en-US" dirty="0"/>
              <a:t>Attributes need to be registered on the global Doc, Token and Span classes you can import from </a:t>
            </a:r>
            <a:r>
              <a:rPr lang="en-US" dirty="0" err="1"/>
              <a:t>spacy.tokens</a:t>
            </a:r>
            <a:r>
              <a:rPr lang="en-US" dirty="0"/>
              <a:t>. You've already worked with those in the previous chapters. To register a custom attribute on the Doc, Token and Span, you can use the </a:t>
            </a:r>
            <a:r>
              <a:rPr lang="en-US" dirty="0" err="1"/>
              <a:t>set_extension</a:t>
            </a:r>
            <a:r>
              <a:rPr lang="en-US" dirty="0"/>
              <a:t> method.</a:t>
            </a:r>
          </a:p>
          <a:p>
            <a:pPr marL="285750" indent="-285750">
              <a:buFont typeface="Arial" panose="020B0604020202020204" pitchFamily="34" charset="0"/>
              <a:buChar char="•"/>
            </a:pPr>
            <a:r>
              <a:rPr lang="en-US" dirty="0"/>
              <a:t>The first argument is the attribute name. Keyword arguments let you define how the value should be computed. In this case, it has a default value and can be overwritten.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30149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29F-F8D7-0F45-8072-3267F3704093}"/>
              </a:ext>
            </a:extLst>
          </p:cNvPr>
          <p:cNvSpPr>
            <a:spLocks noGrp="1"/>
          </p:cNvSpPr>
          <p:nvPr>
            <p:ph type="title"/>
          </p:nvPr>
        </p:nvSpPr>
        <p:spPr/>
        <p:txBody>
          <a:bodyPr/>
          <a:lstStyle/>
          <a:p>
            <a:r>
              <a:rPr lang="en-US" b="1" dirty="0">
                <a:solidFill>
                  <a:srgbClr val="004EFF"/>
                </a:solidFill>
              </a:rPr>
              <a:t>Extension attribute types</a:t>
            </a:r>
            <a:endParaRPr lang="en-US" dirty="0">
              <a:solidFill>
                <a:srgbClr val="004EFF"/>
              </a:solidFill>
            </a:endParaRPr>
          </a:p>
        </p:txBody>
      </p:sp>
      <p:sp>
        <p:nvSpPr>
          <p:cNvPr id="3" name="Content Placeholder 2">
            <a:extLst>
              <a:ext uri="{FF2B5EF4-FFF2-40B4-BE49-F238E27FC236}">
                <a16:creationId xmlns:a16="http://schemas.microsoft.com/office/drawing/2014/main" id="{6829CCB5-A537-DB4E-85F8-80CCA1FBEB29}"/>
              </a:ext>
            </a:extLst>
          </p:cNvPr>
          <p:cNvSpPr>
            <a:spLocks noGrp="1"/>
          </p:cNvSpPr>
          <p:nvPr>
            <p:ph idx="1"/>
          </p:nvPr>
        </p:nvSpPr>
        <p:spPr/>
        <p:txBody>
          <a:bodyPr/>
          <a:lstStyle/>
          <a:p>
            <a:r>
              <a:rPr lang="en-US" dirty="0"/>
              <a:t>Attribute extensions</a:t>
            </a:r>
          </a:p>
          <a:p>
            <a:r>
              <a:rPr lang="en-US" dirty="0"/>
              <a:t>Property extensions</a:t>
            </a:r>
          </a:p>
          <a:p>
            <a:r>
              <a:rPr lang="en-US" dirty="0"/>
              <a:t>Method extensions</a:t>
            </a:r>
          </a:p>
          <a:p>
            <a:endParaRPr lang="en-US" dirty="0"/>
          </a:p>
        </p:txBody>
      </p:sp>
      <p:sp>
        <p:nvSpPr>
          <p:cNvPr id="4" name="Date Placeholder 3">
            <a:extLst>
              <a:ext uri="{FF2B5EF4-FFF2-40B4-BE49-F238E27FC236}">
                <a16:creationId xmlns:a16="http://schemas.microsoft.com/office/drawing/2014/main" id="{DB1772E5-9737-F941-BD26-C534D3B1F7D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80D8A78-3777-4A46-952E-C2B318793A4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ED84D6C1-FEA9-CA47-A39B-0BB3DB8CF4CA}"/>
              </a:ext>
            </a:extLst>
          </p:cNvPr>
          <p:cNvSpPr>
            <a:spLocks noGrp="1"/>
          </p:cNvSpPr>
          <p:nvPr>
            <p:ph type="sldNum" sz="quarter" idx="12"/>
          </p:nvPr>
        </p:nvSpPr>
        <p:spPr/>
        <p:txBody>
          <a:bodyPr/>
          <a:lstStyle/>
          <a:p>
            <a:fld id="{F712257F-3FFC-8B4D-9BBB-28AA9F2A77BB}" type="slidenum">
              <a:rPr lang="en-US" smtClean="0"/>
              <a:t>76</a:t>
            </a:fld>
            <a:endParaRPr lang="en-US"/>
          </a:p>
        </p:txBody>
      </p:sp>
    </p:spTree>
    <p:extLst>
      <p:ext uri="{BB962C8B-B14F-4D97-AF65-F5344CB8AC3E}">
        <p14:creationId xmlns:p14="http://schemas.microsoft.com/office/powerpoint/2010/main" val="2008695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34446-28FA-ED49-81FF-4D30ED931685}"/>
              </a:ext>
            </a:extLst>
          </p:cNvPr>
          <p:cNvSpPr>
            <a:spLocks noGrp="1"/>
          </p:cNvSpPr>
          <p:nvPr>
            <p:ph type="title"/>
          </p:nvPr>
        </p:nvSpPr>
        <p:spPr/>
        <p:txBody>
          <a:bodyPr/>
          <a:lstStyle/>
          <a:p>
            <a:r>
              <a:rPr lang="en-US" b="1" dirty="0">
                <a:solidFill>
                  <a:srgbClr val="004EFF"/>
                </a:solidFill>
              </a:rPr>
              <a:t>Attribute extensions</a:t>
            </a:r>
            <a:endParaRPr lang="en-US" dirty="0">
              <a:solidFill>
                <a:srgbClr val="004EFF"/>
              </a:solidFill>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6FD32A34-9B7D-414D-9730-AA2A164FB22B}"/>
              </a:ext>
            </a:extLst>
          </p:cNvPr>
          <p:cNvPicPr>
            <a:picLocks noGrp="1" noChangeAspect="1"/>
          </p:cNvPicPr>
          <p:nvPr>
            <p:ph idx="1"/>
          </p:nvPr>
        </p:nvPicPr>
        <p:blipFill>
          <a:blip r:embed="rId2"/>
          <a:stretch>
            <a:fillRect/>
          </a:stretch>
        </p:blipFill>
        <p:spPr>
          <a:xfrm>
            <a:off x="838200" y="1690688"/>
            <a:ext cx="5892800" cy="2870200"/>
          </a:xfrm>
        </p:spPr>
      </p:pic>
      <p:sp>
        <p:nvSpPr>
          <p:cNvPr id="4" name="Date Placeholder 3">
            <a:extLst>
              <a:ext uri="{FF2B5EF4-FFF2-40B4-BE49-F238E27FC236}">
                <a16:creationId xmlns:a16="http://schemas.microsoft.com/office/drawing/2014/main" id="{68A2009E-BE4D-F944-9F33-AE9CE570CC1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7D69A7B2-2269-2247-BD87-21269C62A10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C4F535C-7F3E-C140-8359-8FC6FB349BBA}"/>
              </a:ext>
            </a:extLst>
          </p:cNvPr>
          <p:cNvSpPr>
            <a:spLocks noGrp="1"/>
          </p:cNvSpPr>
          <p:nvPr>
            <p:ph type="sldNum" sz="quarter" idx="12"/>
          </p:nvPr>
        </p:nvSpPr>
        <p:spPr/>
        <p:txBody>
          <a:bodyPr/>
          <a:lstStyle/>
          <a:p>
            <a:fld id="{F712257F-3FFC-8B4D-9BBB-28AA9F2A77BB}" type="slidenum">
              <a:rPr lang="en-US" smtClean="0"/>
              <a:t>77</a:t>
            </a:fld>
            <a:endParaRPr lang="en-US"/>
          </a:p>
        </p:txBody>
      </p:sp>
      <p:sp>
        <p:nvSpPr>
          <p:cNvPr id="9" name="Rectangle 8">
            <a:extLst>
              <a:ext uri="{FF2B5EF4-FFF2-40B4-BE49-F238E27FC236}">
                <a16:creationId xmlns:a16="http://schemas.microsoft.com/office/drawing/2014/main" id="{599055B4-A817-CA4C-BF0A-901D0BD46260}"/>
              </a:ext>
            </a:extLst>
          </p:cNvPr>
          <p:cNvSpPr/>
          <p:nvPr/>
        </p:nvSpPr>
        <p:spPr>
          <a:xfrm>
            <a:off x="6731000" y="2219087"/>
            <a:ext cx="4180375" cy="369332"/>
          </a:xfrm>
          <a:prstGeom prst="rect">
            <a:avLst/>
          </a:prstGeom>
        </p:spPr>
        <p:txBody>
          <a:bodyPr wrap="none">
            <a:spAutoFit/>
          </a:bodyPr>
          <a:lstStyle/>
          <a:p>
            <a:r>
              <a:rPr lang="en-US" dirty="0"/>
              <a:t>Set a default value that can be overwritten</a:t>
            </a:r>
          </a:p>
        </p:txBody>
      </p:sp>
    </p:spTree>
    <p:extLst>
      <p:ext uri="{BB962C8B-B14F-4D97-AF65-F5344CB8AC3E}">
        <p14:creationId xmlns:p14="http://schemas.microsoft.com/office/powerpoint/2010/main" val="3149891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0386-FA10-7846-8D23-E3D6232E0CAF}"/>
              </a:ext>
            </a:extLst>
          </p:cNvPr>
          <p:cNvSpPr>
            <a:spLocks noGrp="1"/>
          </p:cNvSpPr>
          <p:nvPr>
            <p:ph type="title"/>
          </p:nvPr>
        </p:nvSpPr>
        <p:spPr/>
        <p:txBody>
          <a:bodyPr/>
          <a:lstStyle/>
          <a:p>
            <a:r>
              <a:rPr lang="en-US" b="1" dirty="0">
                <a:solidFill>
                  <a:srgbClr val="004EFF"/>
                </a:solidFill>
              </a:rPr>
              <a:t>Property extensions (1)</a:t>
            </a:r>
            <a:endParaRPr lang="en-US" dirty="0">
              <a:solidFill>
                <a:srgbClr val="004EFF"/>
              </a:solidFill>
            </a:endParaRPr>
          </a:p>
        </p:txBody>
      </p:sp>
      <p:pic>
        <p:nvPicPr>
          <p:cNvPr id="8" name="Content Placeholder 7" descr="Text&#10;&#10;Description automatically generated with medium confidence">
            <a:extLst>
              <a:ext uri="{FF2B5EF4-FFF2-40B4-BE49-F238E27FC236}">
                <a16:creationId xmlns:a16="http://schemas.microsoft.com/office/drawing/2014/main" id="{FD455931-DB2C-1C49-970C-F8283ED46299}"/>
              </a:ext>
            </a:extLst>
          </p:cNvPr>
          <p:cNvPicPr>
            <a:picLocks noGrp="1" noChangeAspect="1"/>
          </p:cNvPicPr>
          <p:nvPr>
            <p:ph idx="1"/>
          </p:nvPr>
        </p:nvPicPr>
        <p:blipFill>
          <a:blip r:embed="rId2"/>
          <a:stretch>
            <a:fillRect/>
          </a:stretch>
        </p:blipFill>
        <p:spPr>
          <a:xfrm>
            <a:off x="896481" y="1690688"/>
            <a:ext cx="6426200" cy="4013200"/>
          </a:xfrm>
        </p:spPr>
      </p:pic>
      <p:sp>
        <p:nvSpPr>
          <p:cNvPr id="4" name="Date Placeholder 3">
            <a:extLst>
              <a:ext uri="{FF2B5EF4-FFF2-40B4-BE49-F238E27FC236}">
                <a16:creationId xmlns:a16="http://schemas.microsoft.com/office/drawing/2014/main" id="{4BB733D0-53F2-3949-BDC2-CA0557D88A6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2ACE38C9-4EB9-C84A-A19A-18A9EA974C58}"/>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342E0B40-15DA-6A46-8938-C48338BD00A1}"/>
              </a:ext>
            </a:extLst>
          </p:cNvPr>
          <p:cNvSpPr>
            <a:spLocks noGrp="1"/>
          </p:cNvSpPr>
          <p:nvPr>
            <p:ph type="sldNum" sz="quarter" idx="12"/>
          </p:nvPr>
        </p:nvSpPr>
        <p:spPr/>
        <p:txBody>
          <a:bodyPr/>
          <a:lstStyle/>
          <a:p>
            <a:fld id="{F712257F-3FFC-8B4D-9BBB-28AA9F2A77BB}" type="slidenum">
              <a:rPr lang="en-US" smtClean="0"/>
              <a:t>78</a:t>
            </a:fld>
            <a:endParaRPr lang="en-US"/>
          </a:p>
        </p:txBody>
      </p:sp>
      <p:sp>
        <p:nvSpPr>
          <p:cNvPr id="9" name="Rectangle 8">
            <a:extLst>
              <a:ext uri="{FF2B5EF4-FFF2-40B4-BE49-F238E27FC236}">
                <a16:creationId xmlns:a16="http://schemas.microsoft.com/office/drawing/2014/main" id="{8FA7615F-08AA-4142-B8FD-2E1A7AE93BDA}"/>
              </a:ext>
            </a:extLst>
          </p:cNvPr>
          <p:cNvSpPr/>
          <p:nvPr/>
        </p:nvSpPr>
        <p:spPr>
          <a:xfrm>
            <a:off x="7788231" y="2003544"/>
            <a:ext cx="3507288" cy="1200329"/>
          </a:xfrm>
          <a:prstGeom prst="rect">
            <a:avLst/>
          </a:prstGeom>
        </p:spPr>
        <p:txBody>
          <a:bodyPr wrap="square">
            <a:spAutoFit/>
          </a:bodyPr>
          <a:lstStyle/>
          <a:p>
            <a:pPr>
              <a:buFont typeface="Arial" panose="020B0604020202020204" pitchFamily="34" charset="0"/>
              <a:buChar char="•"/>
            </a:pPr>
            <a:r>
              <a:rPr lang="en-US" dirty="0"/>
              <a:t>Define a getter and an optional setter function</a:t>
            </a:r>
          </a:p>
          <a:p>
            <a:pPr>
              <a:buFont typeface="Arial" panose="020B0604020202020204" pitchFamily="34" charset="0"/>
              <a:buChar char="•"/>
            </a:pPr>
            <a:r>
              <a:rPr lang="en-US" dirty="0"/>
              <a:t>Getter only called when you </a:t>
            </a:r>
            <a:r>
              <a:rPr lang="en-US" i="1" dirty="0"/>
              <a:t>retrieve</a:t>
            </a:r>
            <a:r>
              <a:rPr lang="en-US" dirty="0"/>
              <a:t> the attribute value</a:t>
            </a:r>
          </a:p>
        </p:txBody>
      </p:sp>
    </p:spTree>
    <p:extLst>
      <p:ext uri="{BB962C8B-B14F-4D97-AF65-F5344CB8AC3E}">
        <p14:creationId xmlns:p14="http://schemas.microsoft.com/office/powerpoint/2010/main" val="4032031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3E17-3D2D-B944-8897-078A7D683439}"/>
              </a:ext>
            </a:extLst>
          </p:cNvPr>
          <p:cNvSpPr>
            <a:spLocks noGrp="1"/>
          </p:cNvSpPr>
          <p:nvPr>
            <p:ph type="title"/>
          </p:nvPr>
        </p:nvSpPr>
        <p:spPr/>
        <p:txBody>
          <a:bodyPr/>
          <a:lstStyle/>
          <a:p>
            <a:r>
              <a:rPr lang="en-US" b="1" dirty="0">
                <a:solidFill>
                  <a:srgbClr val="004EFF"/>
                </a:solidFill>
              </a:rPr>
              <a:t>Property extensions</a:t>
            </a:r>
            <a:endParaRPr lang="en-US" dirty="0">
              <a:solidFill>
                <a:srgbClr val="004EFF"/>
              </a:solidFill>
            </a:endParaRPr>
          </a:p>
        </p:txBody>
      </p:sp>
      <p:pic>
        <p:nvPicPr>
          <p:cNvPr id="8" name="Content Placeholder 7" descr="Text&#10;&#10;Description automatically generated">
            <a:extLst>
              <a:ext uri="{FF2B5EF4-FFF2-40B4-BE49-F238E27FC236}">
                <a16:creationId xmlns:a16="http://schemas.microsoft.com/office/drawing/2014/main" id="{E01B98FB-406D-0B4C-BC1B-2CFD69360339}"/>
              </a:ext>
            </a:extLst>
          </p:cNvPr>
          <p:cNvPicPr>
            <a:picLocks noGrp="1" noChangeAspect="1"/>
          </p:cNvPicPr>
          <p:nvPr>
            <p:ph idx="1"/>
          </p:nvPr>
        </p:nvPicPr>
        <p:blipFill>
          <a:blip r:embed="rId2"/>
          <a:stretch>
            <a:fillRect/>
          </a:stretch>
        </p:blipFill>
        <p:spPr>
          <a:xfrm>
            <a:off x="838200" y="1690688"/>
            <a:ext cx="5544787" cy="4351338"/>
          </a:xfrm>
        </p:spPr>
      </p:pic>
      <p:sp>
        <p:nvSpPr>
          <p:cNvPr id="4" name="Date Placeholder 3">
            <a:extLst>
              <a:ext uri="{FF2B5EF4-FFF2-40B4-BE49-F238E27FC236}">
                <a16:creationId xmlns:a16="http://schemas.microsoft.com/office/drawing/2014/main" id="{493973D1-1E13-4146-B89B-D614EFC8AC1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AEE6D2E-526B-7F44-BC8D-CC80343C31A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6745270-EE58-C848-A727-4EA73DCF2044}"/>
              </a:ext>
            </a:extLst>
          </p:cNvPr>
          <p:cNvSpPr>
            <a:spLocks noGrp="1"/>
          </p:cNvSpPr>
          <p:nvPr>
            <p:ph type="sldNum" sz="quarter" idx="12"/>
          </p:nvPr>
        </p:nvSpPr>
        <p:spPr/>
        <p:txBody>
          <a:bodyPr/>
          <a:lstStyle/>
          <a:p>
            <a:fld id="{F712257F-3FFC-8B4D-9BBB-28AA9F2A77BB}" type="slidenum">
              <a:rPr lang="en-US" smtClean="0"/>
              <a:t>79</a:t>
            </a:fld>
            <a:endParaRPr lang="en-US"/>
          </a:p>
        </p:txBody>
      </p:sp>
      <p:sp>
        <p:nvSpPr>
          <p:cNvPr id="9" name="Rectangle 8">
            <a:extLst>
              <a:ext uri="{FF2B5EF4-FFF2-40B4-BE49-F238E27FC236}">
                <a16:creationId xmlns:a16="http://schemas.microsoft.com/office/drawing/2014/main" id="{6D9C77D7-A81A-824A-9438-E73168753608}"/>
              </a:ext>
            </a:extLst>
          </p:cNvPr>
          <p:cNvSpPr/>
          <p:nvPr/>
        </p:nvSpPr>
        <p:spPr>
          <a:xfrm>
            <a:off x="6448355" y="2342460"/>
            <a:ext cx="4905445" cy="369332"/>
          </a:xfrm>
          <a:prstGeom prst="rect">
            <a:avLst/>
          </a:prstGeom>
        </p:spPr>
        <p:txBody>
          <a:bodyPr wrap="none">
            <a:spAutoFit/>
          </a:bodyPr>
          <a:lstStyle/>
          <a:p>
            <a:r>
              <a:rPr lang="en-US" dirty="0"/>
              <a:t>Span extensions should almost always use a getter</a:t>
            </a:r>
          </a:p>
        </p:txBody>
      </p:sp>
    </p:spTree>
    <p:extLst>
      <p:ext uri="{BB962C8B-B14F-4D97-AF65-F5344CB8AC3E}">
        <p14:creationId xmlns:p14="http://schemas.microsoft.com/office/powerpoint/2010/main" val="306715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69A1A-D6FD-0B4B-95A5-F85C77CF01E4}"/>
              </a:ext>
            </a:extLst>
          </p:cNvPr>
          <p:cNvSpPr>
            <a:spLocks noGrp="1"/>
          </p:cNvSpPr>
          <p:nvPr>
            <p:ph type="title"/>
          </p:nvPr>
        </p:nvSpPr>
        <p:spPr/>
        <p:txBody>
          <a:bodyPr/>
          <a:lstStyle/>
          <a:p>
            <a:r>
              <a:rPr lang="en-US" dirty="0">
                <a:solidFill>
                  <a:srgbClr val="004EFF"/>
                </a:solidFill>
              </a:rPr>
              <a:t>Exercise</a:t>
            </a:r>
          </a:p>
        </p:txBody>
      </p:sp>
      <p:pic>
        <p:nvPicPr>
          <p:cNvPr id="8" name="Content Placeholder 7" descr="Graphical user interface, text, application&#10;&#10;Description automatically generated">
            <a:extLst>
              <a:ext uri="{FF2B5EF4-FFF2-40B4-BE49-F238E27FC236}">
                <a16:creationId xmlns:a16="http://schemas.microsoft.com/office/drawing/2014/main" id="{0FBC8D9D-5979-9047-836F-EEB54159D1D4}"/>
              </a:ext>
            </a:extLst>
          </p:cNvPr>
          <p:cNvPicPr>
            <a:picLocks noGrp="1" noChangeAspect="1"/>
          </p:cNvPicPr>
          <p:nvPr>
            <p:ph idx="1"/>
          </p:nvPr>
        </p:nvPicPr>
        <p:blipFill>
          <a:blip r:embed="rId2"/>
          <a:stretch>
            <a:fillRect/>
          </a:stretch>
        </p:blipFill>
        <p:spPr>
          <a:xfrm>
            <a:off x="838200" y="1550455"/>
            <a:ext cx="4826000" cy="3949700"/>
          </a:xfrm>
        </p:spPr>
      </p:pic>
      <p:sp>
        <p:nvSpPr>
          <p:cNvPr id="4" name="Date Placeholder 3">
            <a:extLst>
              <a:ext uri="{FF2B5EF4-FFF2-40B4-BE49-F238E27FC236}">
                <a16:creationId xmlns:a16="http://schemas.microsoft.com/office/drawing/2014/main" id="{9CDEC673-9369-9C4B-BB07-43533E15412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4A35D67-E93B-7740-AB6F-21AF3992D1E1}"/>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11760584-4C14-F441-8CCB-6D93E04AADF6}"/>
              </a:ext>
            </a:extLst>
          </p:cNvPr>
          <p:cNvSpPr>
            <a:spLocks noGrp="1"/>
          </p:cNvSpPr>
          <p:nvPr>
            <p:ph type="sldNum" sz="quarter" idx="12"/>
          </p:nvPr>
        </p:nvSpPr>
        <p:spPr/>
        <p:txBody>
          <a:bodyPr/>
          <a:lstStyle/>
          <a:p>
            <a:fld id="{F712257F-3FFC-8B4D-9BBB-28AA9F2A77BB}" type="slidenum">
              <a:rPr lang="en-US" smtClean="0"/>
              <a:t>8</a:t>
            </a:fld>
            <a:endParaRPr lang="en-US"/>
          </a:p>
        </p:txBody>
      </p:sp>
    </p:spTree>
    <p:extLst>
      <p:ext uri="{BB962C8B-B14F-4D97-AF65-F5344CB8AC3E}">
        <p14:creationId xmlns:p14="http://schemas.microsoft.com/office/powerpoint/2010/main" val="4057410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A4480-C321-8F40-9A8A-503565FCCBEE}"/>
              </a:ext>
            </a:extLst>
          </p:cNvPr>
          <p:cNvSpPr>
            <a:spLocks noGrp="1"/>
          </p:cNvSpPr>
          <p:nvPr>
            <p:ph type="title"/>
          </p:nvPr>
        </p:nvSpPr>
        <p:spPr/>
        <p:txBody>
          <a:bodyPr/>
          <a:lstStyle/>
          <a:p>
            <a:r>
              <a:rPr lang="en-US" b="1" dirty="0">
                <a:solidFill>
                  <a:srgbClr val="004EFF"/>
                </a:solidFill>
              </a:rPr>
              <a:t>Method extensions</a:t>
            </a:r>
            <a:endParaRPr lang="en-US" dirty="0">
              <a:solidFill>
                <a:srgbClr val="004EFF"/>
              </a:solidFill>
            </a:endParaRPr>
          </a:p>
        </p:txBody>
      </p:sp>
      <p:pic>
        <p:nvPicPr>
          <p:cNvPr id="8" name="Content Placeholder 7" descr="Graphical user interface, text&#10;&#10;Description automatically generated">
            <a:extLst>
              <a:ext uri="{FF2B5EF4-FFF2-40B4-BE49-F238E27FC236}">
                <a16:creationId xmlns:a16="http://schemas.microsoft.com/office/drawing/2014/main" id="{E1F3B412-E581-9E41-9B94-7EBED63B75D5}"/>
              </a:ext>
            </a:extLst>
          </p:cNvPr>
          <p:cNvPicPr>
            <a:picLocks noGrp="1" noChangeAspect="1"/>
          </p:cNvPicPr>
          <p:nvPr>
            <p:ph idx="1"/>
          </p:nvPr>
        </p:nvPicPr>
        <p:blipFill>
          <a:blip r:embed="rId3"/>
          <a:stretch>
            <a:fillRect/>
          </a:stretch>
        </p:blipFill>
        <p:spPr>
          <a:xfrm>
            <a:off x="838200" y="1690688"/>
            <a:ext cx="5669291" cy="4351338"/>
          </a:xfrm>
        </p:spPr>
      </p:pic>
      <p:sp>
        <p:nvSpPr>
          <p:cNvPr id="4" name="Date Placeholder 3">
            <a:extLst>
              <a:ext uri="{FF2B5EF4-FFF2-40B4-BE49-F238E27FC236}">
                <a16:creationId xmlns:a16="http://schemas.microsoft.com/office/drawing/2014/main" id="{EB92DCDE-48DA-204E-8D7B-79F1AB71479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1409F559-DE5E-9144-BDE5-AA5651C54E2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6CAA7D6D-DE8C-7040-B569-8D847F307252}"/>
              </a:ext>
            </a:extLst>
          </p:cNvPr>
          <p:cNvSpPr>
            <a:spLocks noGrp="1"/>
          </p:cNvSpPr>
          <p:nvPr>
            <p:ph type="sldNum" sz="quarter" idx="12"/>
          </p:nvPr>
        </p:nvSpPr>
        <p:spPr/>
        <p:txBody>
          <a:bodyPr/>
          <a:lstStyle/>
          <a:p>
            <a:fld id="{F712257F-3FFC-8B4D-9BBB-28AA9F2A77BB}" type="slidenum">
              <a:rPr lang="en-US" smtClean="0"/>
              <a:t>80</a:t>
            </a:fld>
            <a:endParaRPr lang="en-US"/>
          </a:p>
        </p:txBody>
      </p:sp>
      <p:sp>
        <p:nvSpPr>
          <p:cNvPr id="9" name="Rectangle 8">
            <a:extLst>
              <a:ext uri="{FF2B5EF4-FFF2-40B4-BE49-F238E27FC236}">
                <a16:creationId xmlns:a16="http://schemas.microsoft.com/office/drawing/2014/main" id="{16BACF77-8651-DF4C-AA80-4DD4072B55E9}"/>
              </a:ext>
            </a:extLst>
          </p:cNvPr>
          <p:cNvSpPr/>
          <p:nvPr/>
        </p:nvSpPr>
        <p:spPr>
          <a:xfrm>
            <a:off x="6626268" y="1690688"/>
            <a:ext cx="5398718" cy="923330"/>
          </a:xfrm>
          <a:prstGeom prst="rect">
            <a:avLst/>
          </a:prstGeom>
        </p:spPr>
        <p:txBody>
          <a:bodyPr wrap="square">
            <a:spAutoFit/>
          </a:bodyPr>
          <a:lstStyle/>
          <a:p>
            <a:pPr>
              <a:buFont typeface="Arial" panose="020B0604020202020204" pitchFamily="34" charset="0"/>
              <a:buChar char="•"/>
            </a:pPr>
            <a:r>
              <a:rPr lang="en-US" dirty="0"/>
              <a:t>Assign a </a:t>
            </a:r>
            <a:r>
              <a:rPr lang="en-US" b="1" dirty="0"/>
              <a:t>function</a:t>
            </a:r>
            <a:r>
              <a:rPr lang="en-US" dirty="0"/>
              <a:t> that becomes available as an object method</a:t>
            </a:r>
          </a:p>
          <a:p>
            <a:pPr>
              <a:buFont typeface="Arial" panose="020B0604020202020204" pitchFamily="34" charset="0"/>
              <a:buChar char="•"/>
            </a:pPr>
            <a:r>
              <a:rPr lang="en-US" dirty="0"/>
              <a:t>Lets you pass </a:t>
            </a:r>
            <a:r>
              <a:rPr lang="en-US" b="1" dirty="0"/>
              <a:t>arguments</a:t>
            </a:r>
            <a:r>
              <a:rPr lang="en-US" dirty="0"/>
              <a:t> to the extension function</a:t>
            </a:r>
          </a:p>
        </p:txBody>
      </p:sp>
    </p:spTree>
    <p:extLst>
      <p:ext uri="{BB962C8B-B14F-4D97-AF65-F5344CB8AC3E}">
        <p14:creationId xmlns:p14="http://schemas.microsoft.com/office/powerpoint/2010/main" val="28558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A0773-7EFF-EE4B-8645-B55FCEC0E35C}"/>
              </a:ext>
            </a:extLst>
          </p:cNvPr>
          <p:cNvSpPr>
            <a:spLocks noGrp="1"/>
          </p:cNvSpPr>
          <p:nvPr>
            <p:ph type="title"/>
          </p:nvPr>
        </p:nvSpPr>
        <p:spPr>
          <a:xfrm>
            <a:off x="838200" y="2766218"/>
            <a:ext cx="10515600" cy="1325563"/>
          </a:xfrm>
        </p:spPr>
        <p:txBody>
          <a:bodyPr/>
          <a:lstStyle/>
          <a:p>
            <a:pPr algn="ctr"/>
            <a:r>
              <a:rPr lang="en-US" b="1" dirty="0">
                <a:solidFill>
                  <a:srgbClr val="004EFF"/>
                </a:solidFill>
              </a:rPr>
              <a:t>Scaling and performance</a:t>
            </a:r>
            <a:endParaRPr lang="en-US" dirty="0">
              <a:solidFill>
                <a:srgbClr val="004EFF"/>
              </a:solidFill>
            </a:endParaRPr>
          </a:p>
        </p:txBody>
      </p:sp>
      <p:sp>
        <p:nvSpPr>
          <p:cNvPr id="4" name="Date Placeholder 3">
            <a:extLst>
              <a:ext uri="{FF2B5EF4-FFF2-40B4-BE49-F238E27FC236}">
                <a16:creationId xmlns:a16="http://schemas.microsoft.com/office/drawing/2014/main" id="{E13A132C-887C-E44B-9D97-C2926C368CC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CA8AD15-21A2-9140-A2DA-1F7D206BDA4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AE4C6CD-D763-7544-93B6-69ED8D33182D}"/>
              </a:ext>
            </a:extLst>
          </p:cNvPr>
          <p:cNvSpPr>
            <a:spLocks noGrp="1"/>
          </p:cNvSpPr>
          <p:nvPr>
            <p:ph type="sldNum" sz="quarter" idx="12"/>
          </p:nvPr>
        </p:nvSpPr>
        <p:spPr/>
        <p:txBody>
          <a:bodyPr/>
          <a:lstStyle/>
          <a:p>
            <a:fld id="{F712257F-3FFC-8B4D-9BBB-28AA9F2A77BB}" type="slidenum">
              <a:rPr lang="en-US" smtClean="0"/>
              <a:t>81</a:t>
            </a:fld>
            <a:endParaRPr lang="en-US"/>
          </a:p>
        </p:txBody>
      </p:sp>
    </p:spTree>
    <p:extLst>
      <p:ext uri="{BB962C8B-B14F-4D97-AF65-F5344CB8AC3E}">
        <p14:creationId xmlns:p14="http://schemas.microsoft.com/office/powerpoint/2010/main" val="12193288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B225-2DB9-0C47-AE55-4D797A9F44FC}"/>
              </a:ext>
            </a:extLst>
          </p:cNvPr>
          <p:cNvSpPr>
            <a:spLocks noGrp="1"/>
          </p:cNvSpPr>
          <p:nvPr>
            <p:ph type="title"/>
          </p:nvPr>
        </p:nvSpPr>
        <p:spPr/>
        <p:txBody>
          <a:bodyPr/>
          <a:lstStyle/>
          <a:p>
            <a:r>
              <a:rPr lang="en-US" b="1" dirty="0">
                <a:solidFill>
                  <a:srgbClr val="004EFF"/>
                </a:solidFill>
              </a:rPr>
              <a:t>Processing large volumes of text</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E435E244-69E6-9C44-8FD0-6D6FEC3A1053}"/>
              </a:ext>
            </a:extLst>
          </p:cNvPr>
          <p:cNvPicPr>
            <a:picLocks noGrp="1" noChangeAspect="1"/>
          </p:cNvPicPr>
          <p:nvPr>
            <p:ph idx="1"/>
          </p:nvPr>
        </p:nvPicPr>
        <p:blipFill>
          <a:blip r:embed="rId3"/>
          <a:stretch>
            <a:fillRect/>
          </a:stretch>
        </p:blipFill>
        <p:spPr>
          <a:xfrm>
            <a:off x="838200" y="1602918"/>
            <a:ext cx="5463346" cy="4351338"/>
          </a:xfrm>
        </p:spPr>
      </p:pic>
      <p:sp>
        <p:nvSpPr>
          <p:cNvPr id="4" name="Date Placeholder 3">
            <a:extLst>
              <a:ext uri="{FF2B5EF4-FFF2-40B4-BE49-F238E27FC236}">
                <a16:creationId xmlns:a16="http://schemas.microsoft.com/office/drawing/2014/main" id="{82DC7D50-96EC-B44B-BD1E-18FB562A7B3E}"/>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E9F328D7-B53C-074B-9020-3E9F8654702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F76923A4-8E98-C44A-BEBC-002D576C0E79}"/>
              </a:ext>
            </a:extLst>
          </p:cNvPr>
          <p:cNvSpPr>
            <a:spLocks noGrp="1"/>
          </p:cNvSpPr>
          <p:nvPr>
            <p:ph type="sldNum" sz="quarter" idx="12"/>
          </p:nvPr>
        </p:nvSpPr>
        <p:spPr/>
        <p:txBody>
          <a:bodyPr/>
          <a:lstStyle/>
          <a:p>
            <a:fld id="{F712257F-3FFC-8B4D-9BBB-28AA9F2A77BB}" type="slidenum">
              <a:rPr lang="en-US" smtClean="0"/>
              <a:t>82</a:t>
            </a:fld>
            <a:endParaRPr lang="en-US"/>
          </a:p>
        </p:txBody>
      </p:sp>
    </p:spTree>
    <p:extLst>
      <p:ext uri="{BB962C8B-B14F-4D97-AF65-F5344CB8AC3E}">
        <p14:creationId xmlns:p14="http://schemas.microsoft.com/office/powerpoint/2010/main" val="2465488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232B-B6DA-0541-AE70-F05288E61DBA}"/>
              </a:ext>
            </a:extLst>
          </p:cNvPr>
          <p:cNvSpPr>
            <a:spLocks noGrp="1"/>
          </p:cNvSpPr>
          <p:nvPr>
            <p:ph type="title"/>
          </p:nvPr>
        </p:nvSpPr>
        <p:spPr/>
        <p:txBody>
          <a:bodyPr/>
          <a:lstStyle/>
          <a:p>
            <a:r>
              <a:rPr lang="en-US" b="1" dirty="0">
                <a:solidFill>
                  <a:srgbClr val="004EFF"/>
                </a:solidFill>
              </a:rPr>
              <a:t>Passing in context </a:t>
            </a:r>
            <a:endParaRPr lang="en-US" dirty="0">
              <a:solidFill>
                <a:srgbClr val="004EFF"/>
              </a:solidFill>
            </a:endParaRPr>
          </a:p>
        </p:txBody>
      </p:sp>
      <p:sp>
        <p:nvSpPr>
          <p:cNvPr id="3" name="Content Placeholder 2">
            <a:extLst>
              <a:ext uri="{FF2B5EF4-FFF2-40B4-BE49-F238E27FC236}">
                <a16:creationId xmlns:a16="http://schemas.microsoft.com/office/drawing/2014/main" id="{B0E1F095-DBC9-D845-BBE1-652046657E6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9BD19FE-0D4E-1549-A7F1-DBE4389E480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7865D5B-95A5-674A-8B5C-D1139D0E23E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24B2E0C2-2436-8540-8C4D-BBE1F710078D}"/>
              </a:ext>
            </a:extLst>
          </p:cNvPr>
          <p:cNvSpPr>
            <a:spLocks noGrp="1"/>
          </p:cNvSpPr>
          <p:nvPr>
            <p:ph type="sldNum" sz="quarter" idx="12"/>
          </p:nvPr>
        </p:nvSpPr>
        <p:spPr/>
        <p:txBody>
          <a:bodyPr/>
          <a:lstStyle/>
          <a:p>
            <a:fld id="{F712257F-3FFC-8B4D-9BBB-28AA9F2A77BB}" type="slidenum">
              <a:rPr lang="en-US" smtClean="0"/>
              <a:t>83</a:t>
            </a:fld>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DAE34CE6-5F76-D641-A4D5-1AFB88432B83}"/>
              </a:ext>
            </a:extLst>
          </p:cNvPr>
          <p:cNvPicPr>
            <a:picLocks noChangeAspect="1"/>
          </p:cNvPicPr>
          <p:nvPr/>
        </p:nvPicPr>
        <p:blipFill>
          <a:blip r:embed="rId2"/>
          <a:stretch>
            <a:fillRect/>
          </a:stretch>
        </p:blipFill>
        <p:spPr>
          <a:xfrm>
            <a:off x="838200" y="1825625"/>
            <a:ext cx="7339817" cy="4291297"/>
          </a:xfrm>
          <a:prstGeom prst="rect">
            <a:avLst/>
          </a:prstGeom>
        </p:spPr>
      </p:pic>
    </p:spTree>
    <p:extLst>
      <p:ext uri="{BB962C8B-B14F-4D97-AF65-F5344CB8AC3E}">
        <p14:creationId xmlns:p14="http://schemas.microsoft.com/office/powerpoint/2010/main" val="1081012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8743-7264-BF49-B7B8-5158754389C4}"/>
              </a:ext>
            </a:extLst>
          </p:cNvPr>
          <p:cNvSpPr>
            <a:spLocks noGrp="1"/>
          </p:cNvSpPr>
          <p:nvPr>
            <p:ph type="title"/>
          </p:nvPr>
        </p:nvSpPr>
        <p:spPr/>
        <p:txBody>
          <a:bodyPr/>
          <a:lstStyle/>
          <a:p>
            <a:r>
              <a:rPr lang="en-US" dirty="0">
                <a:solidFill>
                  <a:srgbClr val="004EFF"/>
                </a:solidFill>
              </a:rPr>
              <a:t>Using only tokenizer</a:t>
            </a:r>
          </a:p>
        </p:txBody>
      </p:sp>
      <p:pic>
        <p:nvPicPr>
          <p:cNvPr id="8" name="Content Placeholder 7" descr="Timeline&#10;&#10;Description automatically generated">
            <a:extLst>
              <a:ext uri="{FF2B5EF4-FFF2-40B4-BE49-F238E27FC236}">
                <a16:creationId xmlns:a16="http://schemas.microsoft.com/office/drawing/2014/main" id="{9400DE86-0F04-AE45-9793-A86CC423994B}"/>
              </a:ext>
            </a:extLst>
          </p:cNvPr>
          <p:cNvPicPr>
            <a:picLocks noGrp="1" noChangeAspect="1"/>
          </p:cNvPicPr>
          <p:nvPr>
            <p:ph idx="1"/>
          </p:nvPr>
        </p:nvPicPr>
        <p:blipFill>
          <a:blip r:embed="rId2"/>
          <a:stretch>
            <a:fillRect/>
          </a:stretch>
        </p:blipFill>
        <p:spPr>
          <a:xfrm>
            <a:off x="838200" y="1570075"/>
            <a:ext cx="6663779" cy="1858926"/>
          </a:xfrm>
        </p:spPr>
      </p:pic>
      <p:sp>
        <p:nvSpPr>
          <p:cNvPr id="4" name="Date Placeholder 3">
            <a:extLst>
              <a:ext uri="{FF2B5EF4-FFF2-40B4-BE49-F238E27FC236}">
                <a16:creationId xmlns:a16="http://schemas.microsoft.com/office/drawing/2014/main" id="{FD6F96BF-122B-6841-9281-754ABE1E137A}"/>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9598CD0F-14CF-EE48-BC9D-A375E2635E13}"/>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7ECBCBEE-22D9-0542-8B80-66A24B85CA7C}"/>
              </a:ext>
            </a:extLst>
          </p:cNvPr>
          <p:cNvSpPr>
            <a:spLocks noGrp="1"/>
          </p:cNvSpPr>
          <p:nvPr>
            <p:ph type="sldNum" sz="quarter" idx="12"/>
          </p:nvPr>
        </p:nvSpPr>
        <p:spPr/>
        <p:txBody>
          <a:bodyPr/>
          <a:lstStyle/>
          <a:p>
            <a:fld id="{F712257F-3FFC-8B4D-9BBB-28AA9F2A77BB}" type="slidenum">
              <a:rPr lang="en-US" smtClean="0"/>
              <a:t>84</a:t>
            </a:fld>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D457E3D1-9E8A-CA43-96A0-2ACD26A4B018}"/>
              </a:ext>
            </a:extLst>
          </p:cNvPr>
          <p:cNvPicPr>
            <a:picLocks noChangeAspect="1"/>
          </p:cNvPicPr>
          <p:nvPr/>
        </p:nvPicPr>
        <p:blipFill>
          <a:blip r:embed="rId3"/>
          <a:stretch>
            <a:fillRect/>
          </a:stretch>
        </p:blipFill>
        <p:spPr>
          <a:xfrm>
            <a:off x="989409" y="3535579"/>
            <a:ext cx="3305104" cy="2164915"/>
          </a:xfrm>
          <a:prstGeom prst="rect">
            <a:avLst/>
          </a:prstGeom>
        </p:spPr>
      </p:pic>
      <p:sp>
        <p:nvSpPr>
          <p:cNvPr id="11" name="Rectangle 10">
            <a:extLst>
              <a:ext uri="{FF2B5EF4-FFF2-40B4-BE49-F238E27FC236}">
                <a16:creationId xmlns:a16="http://schemas.microsoft.com/office/drawing/2014/main" id="{0E7E8334-85F3-684A-AD89-DCBE816EC173}"/>
              </a:ext>
            </a:extLst>
          </p:cNvPr>
          <p:cNvSpPr/>
          <p:nvPr/>
        </p:nvSpPr>
        <p:spPr>
          <a:xfrm>
            <a:off x="5269282" y="3844156"/>
            <a:ext cx="6096000" cy="923330"/>
          </a:xfrm>
          <a:prstGeom prst="rect">
            <a:avLst/>
          </a:prstGeom>
        </p:spPr>
        <p:txBody>
          <a:bodyPr>
            <a:spAutoFit/>
          </a:bodyPr>
          <a:lstStyle/>
          <a:p>
            <a:pPr marL="285750" indent="-285750">
              <a:buFont typeface="Arial" panose="020B0604020202020204" pitchFamily="34" charset="0"/>
              <a:buChar char="•"/>
            </a:pPr>
            <a:r>
              <a:rPr lang="en-US" dirty="0"/>
              <a:t>This is also how </a:t>
            </a:r>
            <a:r>
              <a:rPr lang="en-US" dirty="0" err="1"/>
              <a:t>spaCy</a:t>
            </a:r>
            <a:r>
              <a:rPr lang="en-US" dirty="0"/>
              <a:t> does it behind the scenes: </a:t>
            </a:r>
            <a:r>
              <a:rPr lang="en-US" dirty="0" err="1">
                <a:solidFill>
                  <a:srgbClr val="004EFF"/>
                </a:solidFill>
              </a:rPr>
              <a:t>nlp.make_doc</a:t>
            </a:r>
            <a:r>
              <a:rPr lang="en-US" dirty="0">
                <a:solidFill>
                  <a:srgbClr val="004EFF"/>
                </a:solidFill>
              </a:rPr>
              <a:t> turns the text into a doc</a:t>
            </a:r>
            <a:r>
              <a:rPr lang="en-US" dirty="0"/>
              <a:t> </a:t>
            </a:r>
            <a:r>
              <a:rPr lang="en-US" dirty="0">
                <a:solidFill>
                  <a:srgbClr val="004EFF"/>
                </a:solidFill>
              </a:rPr>
              <a:t>before the pipeline components are called.</a:t>
            </a:r>
          </a:p>
        </p:txBody>
      </p:sp>
    </p:spTree>
    <p:extLst>
      <p:ext uri="{BB962C8B-B14F-4D97-AF65-F5344CB8AC3E}">
        <p14:creationId xmlns:p14="http://schemas.microsoft.com/office/powerpoint/2010/main" val="3288903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1A14-E951-4E40-BC26-F5F39CA0F446}"/>
              </a:ext>
            </a:extLst>
          </p:cNvPr>
          <p:cNvSpPr>
            <a:spLocks noGrp="1"/>
          </p:cNvSpPr>
          <p:nvPr>
            <p:ph type="title"/>
          </p:nvPr>
        </p:nvSpPr>
        <p:spPr/>
        <p:txBody>
          <a:bodyPr/>
          <a:lstStyle/>
          <a:p>
            <a:r>
              <a:rPr lang="en-US" b="1" dirty="0">
                <a:solidFill>
                  <a:srgbClr val="004EFF"/>
                </a:solidFill>
              </a:rPr>
              <a:t>Disabling pipeline components</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39E78E2A-A10F-F247-AF87-02AA6EB154AB}"/>
              </a:ext>
            </a:extLst>
          </p:cNvPr>
          <p:cNvPicPr>
            <a:picLocks noGrp="1" noChangeAspect="1"/>
          </p:cNvPicPr>
          <p:nvPr>
            <p:ph idx="1"/>
          </p:nvPr>
        </p:nvPicPr>
        <p:blipFill>
          <a:blip r:embed="rId2"/>
          <a:stretch>
            <a:fillRect/>
          </a:stretch>
        </p:blipFill>
        <p:spPr>
          <a:xfrm>
            <a:off x="838200" y="1690688"/>
            <a:ext cx="7378700" cy="3644900"/>
          </a:xfrm>
        </p:spPr>
      </p:pic>
      <p:sp>
        <p:nvSpPr>
          <p:cNvPr id="4" name="Date Placeholder 3">
            <a:extLst>
              <a:ext uri="{FF2B5EF4-FFF2-40B4-BE49-F238E27FC236}">
                <a16:creationId xmlns:a16="http://schemas.microsoft.com/office/drawing/2014/main" id="{8BB5ED4C-61D6-9441-B8C3-8091DB2EF03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9325E52-B114-B844-A05B-132BE64A602B}"/>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166042A-9898-FC4D-BE7B-DD02F62994E7}"/>
              </a:ext>
            </a:extLst>
          </p:cNvPr>
          <p:cNvSpPr>
            <a:spLocks noGrp="1"/>
          </p:cNvSpPr>
          <p:nvPr>
            <p:ph type="sldNum" sz="quarter" idx="12"/>
          </p:nvPr>
        </p:nvSpPr>
        <p:spPr/>
        <p:txBody>
          <a:bodyPr/>
          <a:lstStyle/>
          <a:p>
            <a:fld id="{F712257F-3FFC-8B4D-9BBB-28AA9F2A77BB}" type="slidenum">
              <a:rPr lang="en-US" smtClean="0"/>
              <a:t>85</a:t>
            </a:fld>
            <a:endParaRPr lang="en-US"/>
          </a:p>
        </p:txBody>
      </p:sp>
    </p:spTree>
    <p:extLst>
      <p:ext uri="{BB962C8B-B14F-4D97-AF65-F5344CB8AC3E}">
        <p14:creationId xmlns:p14="http://schemas.microsoft.com/office/powerpoint/2010/main" val="37176159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E656D-087A-7247-856A-443C910A5B3B}"/>
              </a:ext>
            </a:extLst>
          </p:cNvPr>
          <p:cNvSpPr>
            <a:spLocks noGrp="1"/>
          </p:cNvSpPr>
          <p:nvPr>
            <p:ph type="title"/>
          </p:nvPr>
        </p:nvSpPr>
        <p:spPr>
          <a:xfrm>
            <a:off x="912312" y="2983065"/>
            <a:ext cx="10515600" cy="1325563"/>
          </a:xfrm>
        </p:spPr>
        <p:txBody>
          <a:bodyPr/>
          <a:lstStyle/>
          <a:p>
            <a:pPr algn="ctr"/>
            <a:r>
              <a:rPr lang="en-US" b="1" dirty="0">
                <a:solidFill>
                  <a:srgbClr val="004EFF"/>
                </a:solidFill>
              </a:rPr>
              <a:t>Training a neural network model</a:t>
            </a:r>
            <a:endParaRPr lang="en-US" dirty="0">
              <a:solidFill>
                <a:srgbClr val="004EFF"/>
              </a:solidFill>
            </a:endParaRPr>
          </a:p>
        </p:txBody>
      </p:sp>
      <p:sp>
        <p:nvSpPr>
          <p:cNvPr id="4" name="Date Placeholder 3">
            <a:extLst>
              <a:ext uri="{FF2B5EF4-FFF2-40B4-BE49-F238E27FC236}">
                <a16:creationId xmlns:a16="http://schemas.microsoft.com/office/drawing/2014/main" id="{C4CABF19-5C58-F042-A311-9F23147FB19F}"/>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06BC7C2E-2323-1849-A2D6-DE158C838275}"/>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8D2DB7F-B161-364A-9C93-37642B26B9B6}"/>
              </a:ext>
            </a:extLst>
          </p:cNvPr>
          <p:cNvSpPr>
            <a:spLocks noGrp="1"/>
          </p:cNvSpPr>
          <p:nvPr>
            <p:ph type="sldNum" sz="quarter" idx="12"/>
          </p:nvPr>
        </p:nvSpPr>
        <p:spPr/>
        <p:txBody>
          <a:bodyPr/>
          <a:lstStyle/>
          <a:p>
            <a:fld id="{F712257F-3FFC-8B4D-9BBB-28AA9F2A77BB}" type="slidenum">
              <a:rPr lang="en-US" smtClean="0"/>
              <a:t>86</a:t>
            </a:fld>
            <a:endParaRPr lang="en-US"/>
          </a:p>
        </p:txBody>
      </p:sp>
    </p:spTree>
    <p:extLst>
      <p:ext uri="{BB962C8B-B14F-4D97-AF65-F5344CB8AC3E}">
        <p14:creationId xmlns:p14="http://schemas.microsoft.com/office/powerpoint/2010/main" val="1795043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64250-1869-FB48-B6DA-10EE21511EC2}"/>
              </a:ext>
            </a:extLst>
          </p:cNvPr>
          <p:cNvSpPr>
            <a:spLocks noGrp="1"/>
          </p:cNvSpPr>
          <p:nvPr>
            <p:ph type="title"/>
          </p:nvPr>
        </p:nvSpPr>
        <p:spPr/>
        <p:txBody>
          <a:bodyPr/>
          <a:lstStyle/>
          <a:p>
            <a:r>
              <a:rPr lang="en-US" b="1" dirty="0">
                <a:solidFill>
                  <a:srgbClr val="004EFF"/>
                </a:solidFill>
              </a:rPr>
              <a:t>Training and updating models</a:t>
            </a:r>
            <a:endParaRPr lang="en-US" dirty="0">
              <a:solidFill>
                <a:srgbClr val="004EFF"/>
              </a:solidFill>
            </a:endParaRPr>
          </a:p>
        </p:txBody>
      </p:sp>
      <p:sp>
        <p:nvSpPr>
          <p:cNvPr id="3" name="Content Placeholder 2">
            <a:extLst>
              <a:ext uri="{FF2B5EF4-FFF2-40B4-BE49-F238E27FC236}">
                <a16:creationId xmlns:a16="http://schemas.microsoft.com/office/drawing/2014/main" id="{42447EE4-3246-5C4D-AAF2-F422BB9ADE29}"/>
              </a:ext>
            </a:extLst>
          </p:cNvPr>
          <p:cNvSpPr>
            <a:spLocks noGrp="1"/>
          </p:cNvSpPr>
          <p:nvPr>
            <p:ph idx="1"/>
          </p:nvPr>
        </p:nvSpPr>
        <p:spPr/>
        <p:txBody>
          <a:bodyPr/>
          <a:lstStyle/>
          <a:p>
            <a:r>
              <a:rPr lang="en-US" b="1" dirty="0"/>
              <a:t>Why updating the model?</a:t>
            </a:r>
            <a:endParaRPr lang="en-US" dirty="0"/>
          </a:p>
          <a:p>
            <a:pPr lvl="1"/>
            <a:r>
              <a:rPr lang="en-US" dirty="0"/>
              <a:t>Better results on your specific domain</a:t>
            </a:r>
          </a:p>
          <a:p>
            <a:pPr lvl="1"/>
            <a:r>
              <a:rPr lang="en-US" dirty="0"/>
              <a:t>Learn classification schemes specifically for your problem</a:t>
            </a:r>
          </a:p>
          <a:p>
            <a:pPr lvl="1"/>
            <a:r>
              <a:rPr lang="en-US" dirty="0"/>
              <a:t>Essential for text classification</a:t>
            </a:r>
          </a:p>
          <a:p>
            <a:pPr lvl="1"/>
            <a:r>
              <a:rPr lang="en-US" dirty="0"/>
              <a:t>Very useful for named entity recognition</a:t>
            </a:r>
          </a:p>
          <a:p>
            <a:pPr lvl="1"/>
            <a:r>
              <a:rPr lang="en-US" dirty="0"/>
              <a:t>Less critical for part-of-speech tagging and dependency parsing</a:t>
            </a:r>
          </a:p>
          <a:p>
            <a:endParaRPr lang="en-US" dirty="0"/>
          </a:p>
        </p:txBody>
      </p:sp>
      <p:sp>
        <p:nvSpPr>
          <p:cNvPr id="4" name="Date Placeholder 3">
            <a:extLst>
              <a:ext uri="{FF2B5EF4-FFF2-40B4-BE49-F238E27FC236}">
                <a16:creationId xmlns:a16="http://schemas.microsoft.com/office/drawing/2014/main" id="{BB93B3F5-4077-4A46-BEA8-2EEDE47A3325}"/>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6DB0922-DE37-F14E-AF4B-0891167B1417}"/>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6F78529-0485-2441-8BBA-A6126E906612}"/>
              </a:ext>
            </a:extLst>
          </p:cNvPr>
          <p:cNvSpPr>
            <a:spLocks noGrp="1"/>
          </p:cNvSpPr>
          <p:nvPr>
            <p:ph type="sldNum" sz="quarter" idx="12"/>
          </p:nvPr>
        </p:nvSpPr>
        <p:spPr/>
        <p:txBody>
          <a:bodyPr/>
          <a:lstStyle/>
          <a:p>
            <a:fld id="{F712257F-3FFC-8B4D-9BBB-28AA9F2A77BB}" type="slidenum">
              <a:rPr lang="en-US" smtClean="0"/>
              <a:t>87</a:t>
            </a:fld>
            <a:endParaRPr lang="en-US"/>
          </a:p>
        </p:txBody>
      </p:sp>
    </p:spTree>
    <p:extLst>
      <p:ext uri="{BB962C8B-B14F-4D97-AF65-F5344CB8AC3E}">
        <p14:creationId xmlns:p14="http://schemas.microsoft.com/office/powerpoint/2010/main" val="39261691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C965-BDEB-E54F-A6AC-F188B1E8980E}"/>
              </a:ext>
            </a:extLst>
          </p:cNvPr>
          <p:cNvSpPr>
            <a:spLocks noGrp="1"/>
          </p:cNvSpPr>
          <p:nvPr>
            <p:ph type="title"/>
          </p:nvPr>
        </p:nvSpPr>
        <p:spPr/>
        <p:txBody>
          <a:bodyPr/>
          <a:lstStyle/>
          <a:p>
            <a:r>
              <a:rPr lang="en-US" b="1" dirty="0">
                <a:solidFill>
                  <a:srgbClr val="004EFF"/>
                </a:solidFill>
              </a:rPr>
              <a:t>How training works</a:t>
            </a:r>
            <a:endParaRPr lang="en-US" dirty="0">
              <a:solidFill>
                <a:srgbClr val="004EFF"/>
              </a:solidFill>
            </a:endParaRPr>
          </a:p>
        </p:txBody>
      </p:sp>
      <p:sp>
        <p:nvSpPr>
          <p:cNvPr id="3" name="Content Placeholder 2">
            <a:extLst>
              <a:ext uri="{FF2B5EF4-FFF2-40B4-BE49-F238E27FC236}">
                <a16:creationId xmlns:a16="http://schemas.microsoft.com/office/drawing/2014/main" id="{3EA96C88-E54F-5C49-82DB-8A482808DC57}"/>
              </a:ext>
            </a:extLst>
          </p:cNvPr>
          <p:cNvSpPr>
            <a:spLocks noGrp="1"/>
          </p:cNvSpPr>
          <p:nvPr>
            <p:ph idx="1"/>
          </p:nvPr>
        </p:nvSpPr>
        <p:spPr/>
        <p:txBody>
          <a:bodyPr/>
          <a:lstStyle/>
          <a:p>
            <a:pPr marL="514350" indent="-514350">
              <a:buFont typeface="+mj-lt"/>
              <a:buAutoNum type="arabicPeriod"/>
            </a:pPr>
            <a:r>
              <a:rPr lang="en-US" b="1" dirty="0"/>
              <a:t>Initialize</a:t>
            </a:r>
            <a:r>
              <a:rPr lang="en-US" dirty="0"/>
              <a:t> the model weights randomly with </a:t>
            </a:r>
            <a:r>
              <a:rPr lang="en-US" dirty="0" err="1"/>
              <a:t>nlp.begin_training</a:t>
            </a:r>
            <a:endParaRPr lang="en-US" dirty="0"/>
          </a:p>
          <a:p>
            <a:pPr marL="514350" indent="-514350">
              <a:buFont typeface="+mj-lt"/>
              <a:buAutoNum type="arabicPeriod"/>
            </a:pPr>
            <a:r>
              <a:rPr lang="en-US" b="1" dirty="0"/>
              <a:t>Predict</a:t>
            </a:r>
            <a:r>
              <a:rPr lang="en-US" dirty="0"/>
              <a:t> a few examples with the current weights by calling </a:t>
            </a:r>
            <a:r>
              <a:rPr lang="en-US" dirty="0" err="1"/>
              <a:t>nlp.update</a:t>
            </a:r>
            <a:endParaRPr lang="en-US" dirty="0"/>
          </a:p>
          <a:p>
            <a:pPr marL="514350" indent="-514350">
              <a:buFont typeface="+mj-lt"/>
              <a:buAutoNum type="arabicPeriod"/>
            </a:pPr>
            <a:r>
              <a:rPr lang="en-US" b="1" dirty="0"/>
              <a:t>Compare</a:t>
            </a:r>
            <a:r>
              <a:rPr lang="en-US" dirty="0"/>
              <a:t> prediction with true labels</a:t>
            </a:r>
          </a:p>
          <a:p>
            <a:pPr marL="514350" indent="-514350">
              <a:buFont typeface="+mj-lt"/>
              <a:buAutoNum type="arabicPeriod"/>
            </a:pPr>
            <a:r>
              <a:rPr lang="en-US" b="1" dirty="0"/>
              <a:t>Calculate</a:t>
            </a:r>
            <a:r>
              <a:rPr lang="en-US" dirty="0"/>
              <a:t> how to change weights to improve predictions</a:t>
            </a:r>
          </a:p>
          <a:p>
            <a:pPr marL="514350" indent="-514350">
              <a:buFont typeface="+mj-lt"/>
              <a:buAutoNum type="arabicPeriod"/>
            </a:pPr>
            <a:r>
              <a:rPr lang="en-US" b="1" dirty="0"/>
              <a:t>Update</a:t>
            </a:r>
            <a:r>
              <a:rPr lang="en-US" dirty="0"/>
              <a:t> weights slightly</a:t>
            </a:r>
          </a:p>
          <a:p>
            <a:pPr marL="514350" indent="-514350">
              <a:buFont typeface="+mj-lt"/>
              <a:buAutoNum type="arabicPeriod"/>
            </a:pPr>
            <a:r>
              <a:rPr lang="en-US" dirty="0"/>
              <a:t>Go back to 2.</a:t>
            </a:r>
          </a:p>
          <a:p>
            <a:endParaRPr lang="en-US" dirty="0"/>
          </a:p>
        </p:txBody>
      </p:sp>
      <p:sp>
        <p:nvSpPr>
          <p:cNvPr id="4" name="Date Placeholder 3">
            <a:extLst>
              <a:ext uri="{FF2B5EF4-FFF2-40B4-BE49-F238E27FC236}">
                <a16:creationId xmlns:a16="http://schemas.microsoft.com/office/drawing/2014/main" id="{774B0DE7-EF64-D745-B5F3-34816784FB9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571E9BF3-CEE0-B942-B785-DF0AF10F82DF}"/>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46250703-99B0-074D-B3DC-1856C580AEEF}"/>
              </a:ext>
            </a:extLst>
          </p:cNvPr>
          <p:cNvSpPr>
            <a:spLocks noGrp="1"/>
          </p:cNvSpPr>
          <p:nvPr>
            <p:ph type="sldNum" sz="quarter" idx="12"/>
          </p:nvPr>
        </p:nvSpPr>
        <p:spPr/>
        <p:txBody>
          <a:bodyPr/>
          <a:lstStyle/>
          <a:p>
            <a:fld id="{F712257F-3FFC-8B4D-9BBB-28AA9F2A77BB}" type="slidenum">
              <a:rPr lang="en-US" smtClean="0"/>
              <a:t>88</a:t>
            </a:fld>
            <a:endParaRPr lang="en-US"/>
          </a:p>
        </p:txBody>
      </p:sp>
    </p:spTree>
    <p:extLst>
      <p:ext uri="{BB962C8B-B14F-4D97-AF65-F5344CB8AC3E}">
        <p14:creationId xmlns:p14="http://schemas.microsoft.com/office/powerpoint/2010/main" val="2971696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A7C6-5721-804D-84E3-561CD908BE8D}"/>
              </a:ext>
            </a:extLst>
          </p:cNvPr>
          <p:cNvSpPr>
            <a:spLocks noGrp="1"/>
          </p:cNvSpPr>
          <p:nvPr>
            <p:ph type="title"/>
          </p:nvPr>
        </p:nvSpPr>
        <p:spPr/>
        <p:txBody>
          <a:bodyPr/>
          <a:lstStyle/>
          <a:p>
            <a:r>
              <a:rPr lang="en-US" b="1" dirty="0">
                <a:solidFill>
                  <a:srgbClr val="004EFF"/>
                </a:solidFill>
              </a:rPr>
              <a:t>How training works</a:t>
            </a:r>
            <a:endParaRPr lang="en-US" dirty="0">
              <a:solidFill>
                <a:srgbClr val="004EFF"/>
              </a:solidFill>
            </a:endParaRPr>
          </a:p>
        </p:txBody>
      </p:sp>
      <p:pic>
        <p:nvPicPr>
          <p:cNvPr id="8" name="Content Placeholder 7" descr="Diagram&#10;&#10;Description automatically generated">
            <a:extLst>
              <a:ext uri="{FF2B5EF4-FFF2-40B4-BE49-F238E27FC236}">
                <a16:creationId xmlns:a16="http://schemas.microsoft.com/office/drawing/2014/main" id="{30913E24-7C40-3844-AF88-568ED84265B8}"/>
              </a:ext>
            </a:extLst>
          </p:cNvPr>
          <p:cNvPicPr>
            <a:picLocks noGrp="1" noChangeAspect="1"/>
          </p:cNvPicPr>
          <p:nvPr>
            <p:ph idx="1"/>
          </p:nvPr>
        </p:nvPicPr>
        <p:blipFill>
          <a:blip r:embed="rId2"/>
          <a:stretch>
            <a:fillRect/>
          </a:stretch>
        </p:blipFill>
        <p:spPr>
          <a:xfrm>
            <a:off x="841447" y="1825625"/>
            <a:ext cx="10509106" cy="4351338"/>
          </a:xfrm>
        </p:spPr>
      </p:pic>
      <p:sp>
        <p:nvSpPr>
          <p:cNvPr id="4" name="Date Placeholder 3">
            <a:extLst>
              <a:ext uri="{FF2B5EF4-FFF2-40B4-BE49-F238E27FC236}">
                <a16:creationId xmlns:a16="http://schemas.microsoft.com/office/drawing/2014/main" id="{31EC5C3B-C49D-D948-B61F-D9E022366E4A}"/>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5D18E39C-3C4B-2842-898A-E7D911D271D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40E1528B-9768-6940-93DE-2AB674AC3C15}"/>
              </a:ext>
            </a:extLst>
          </p:cNvPr>
          <p:cNvSpPr>
            <a:spLocks noGrp="1"/>
          </p:cNvSpPr>
          <p:nvPr>
            <p:ph type="sldNum" sz="quarter" idx="12"/>
          </p:nvPr>
        </p:nvSpPr>
        <p:spPr/>
        <p:txBody>
          <a:bodyPr/>
          <a:lstStyle/>
          <a:p>
            <a:fld id="{F712257F-3FFC-8B4D-9BBB-28AA9F2A77BB}" type="slidenum">
              <a:rPr lang="en-US" smtClean="0"/>
              <a:t>89</a:t>
            </a:fld>
            <a:endParaRPr lang="en-US"/>
          </a:p>
        </p:txBody>
      </p:sp>
    </p:spTree>
    <p:extLst>
      <p:ext uri="{BB962C8B-B14F-4D97-AF65-F5344CB8AC3E}">
        <p14:creationId xmlns:p14="http://schemas.microsoft.com/office/powerpoint/2010/main" val="100982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F5A79-EF9C-2F42-A8E3-2C2399E158AA}"/>
              </a:ext>
            </a:extLst>
          </p:cNvPr>
          <p:cNvSpPr>
            <a:spLocks noGrp="1"/>
          </p:cNvSpPr>
          <p:nvPr>
            <p:ph type="title"/>
          </p:nvPr>
        </p:nvSpPr>
        <p:spPr/>
        <p:txBody>
          <a:bodyPr/>
          <a:lstStyle/>
          <a:p>
            <a:r>
              <a:rPr lang="en-US" dirty="0">
                <a:solidFill>
                  <a:srgbClr val="004EFF"/>
                </a:solidFill>
              </a:rPr>
              <a:t>Solution</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CAC97B66-CF08-3F44-8629-0F36E57ECD1B}"/>
              </a:ext>
            </a:extLst>
          </p:cNvPr>
          <p:cNvPicPr>
            <a:picLocks noGrp="1" noChangeAspect="1"/>
          </p:cNvPicPr>
          <p:nvPr>
            <p:ph idx="1"/>
          </p:nvPr>
        </p:nvPicPr>
        <p:blipFill>
          <a:blip r:embed="rId3"/>
          <a:stretch>
            <a:fillRect/>
          </a:stretch>
        </p:blipFill>
        <p:spPr>
          <a:xfrm>
            <a:off x="901700" y="1690688"/>
            <a:ext cx="5194300" cy="3911600"/>
          </a:xfrm>
        </p:spPr>
      </p:pic>
      <p:sp>
        <p:nvSpPr>
          <p:cNvPr id="4" name="Date Placeholder 3">
            <a:extLst>
              <a:ext uri="{FF2B5EF4-FFF2-40B4-BE49-F238E27FC236}">
                <a16:creationId xmlns:a16="http://schemas.microsoft.com/office/drawing/2014/main" id="{0B84DB9D-70C7-4945-A697-7138FFD9BF8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4047596D-F0BA-A649-9679-FCCF4B3EF89D}"/>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E8503EE7-7FD3-DF45-B0AD-8AAFA3611A5A}"/>
              </a:ext>
            </a:extLst>
          </p:cNvPr>
          <p:cNvSpPr>
            <a:spLocks noGrp="1"/>
          </p:cNvSpPr>
          <p:nvPr>
            <p:ph type="sldNum" sz="quarter" idx="12"/>
          </p:nvPr>
        </p:nvSpPr>
        <p:spPr/>
        <p:txBody>
          <a:bodyPr/>
          <a:lstStyle/>
          <a:p>
            <a:fld id="{F712257F-3FFC-8B4D-9BBB-28AA9F2A77BB}" type="slidenum">
              <a:rPr lang="en-US" smtClean="0"/>
              <a:t>9</a:t>
            </a:fld>
            <a:endParaRPr lang="en-US"/>
          </a:p>
        </p:txBody>
      </p:sp>
      <p:pic>
        <p:nvPicPr>
          <p:cNvPr id="12" name="Picture 11">
            <a:extLst>
              <a:ext uri="{FF2B5EF4-FFF2-40B4-BE49-F238E27FC236}">
                <a16:creationId xmlns:a16="http://schemas.microsoft.com/office/drawing/2014/main" id="{5231ADF8-C2F0-FC4B-9D33-DA97F13818A8}"/>
              </a:ext>
            </a:extLst>
          </p:cNvPr>
          <p:cNvPicPr>
            <a:picLocks noChangeAspect="1"/>
          </p:cNvPicPr>
          <p:nvPr/>
        </p:nvPicPr>
        <p:blipFill>
          <a:blip r:embed="rId4"/>
          <a:stretch>
            <a:fillRect/>
          </a:stretch>
        </p:blipFill>
        <p:spPr>
          <a:xfrm>
            <a:off x="7631656" y="3015228"/>
            <a:ext cx="2565400" cy="393700"/>
          </a:xfrm>
          <a:prstGeom prst="rect">
            <a:avLst/>
          </a:prstGeom>
        </p:spPr>
      </p:pic>
    </p:spTree>
    <p:extLst>
      <p:ext uri="{BB962C8B-B14F-4D97-AF65-F5344CB8AC3E}">
        <p14:creationId xmlns:p14="http://schemas.microsoft.com/office/powerpoint/2010/main" val="3973826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C0B4-A670-8E46-AF55-31DA3995101C}"/>
              </a:ext>
            </a:extLst>
          </p:cNvPr>
          <p:cNvSpPr>
            <a:spLocks noGrp="1"/>
          </p:cNvSpPr>
          <p:nvPr>
            <p:ph type="title"/>
          </p:nvPr>
        </p:nvSpPr>
        <p:spPr/>
        <p:txBody>
          <a:bodyPr/>
          <a:lstStyle/>
          <a:p>
            <a:r>
              <a:rPr lang="en-US" b="1" dirty="0">
                <a:solidFill>
                  <a:srgbClr val="004EFF"/>
                </a:solidFill>
              </a:rPr>
              <a:t>Example: Training the entity recognizer</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97F2B502-0578-1842-B8CB-3C83B63CA017}"/>
              </a:ext>
            </a:extLst>
          </p:cNvPr>
          <p:cNvPicPr>
            <a:picLocks noGrp="1" noChangeAspect="1"/>
          </p:cNvPicPr>
          <p:nvPr>
            <p:ph idx="1"/>
          </p:nvPr>
        </p:nvPicPr>
        <p:blipFill>
          <a:blip r:embed="rId2"/>
          <a:stretch>
            <a:fillRect/>
          </a:stretch>
        </p:blipFill>
        <p:spPr>
          <a:xfrm>
            <a:off x="959585" y="1424792"/>
            <a:ext cx="7066166" cy="4351338"/>
          </a:xfrm>
        </p:spPr>
      </p:pic>
      <p:sp>
        <p:nvSpPr>
          <p:cNvPr id="4" name="Date Placeholder 3">
            <a:extLst>
              <a:ext uri="{FF2B5EF4-FFF2-40B4-BE49-F238E27FC236}">
                <a16:creationId xmlns:a16="http://schemas.microsoft.com/office/drawing/2014/main" id="{00118532-624C-C640-8C58-FC37251C794F}"/>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8F6395C7-41F1-824F-86EE-93EA7773EE0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1F553CB5-D7EB-4E41-8BE3-10DDE9D21A02}"/>
              </a:ext>
            </a:extLst>
          </p:cNvPr>
          <p:cNvSpPr>
            <a:spLocks noGrp="1"/>
          </p:cNvSpPr>
          <p:nvPr>
            <p:ph type="sldNum" sz="quarter" idx="12"/>
          </p:nvPr>
        </p:nvSpPr>
        <p:spPr/>
        <p:txBody>
          <a:bodyPr/>
          <a:lstStyle/>
          <a:p>
            <a:fld id="{F712257F-3FFC-8B4D-9BBB-28AA9F2A77BB}" type="slidenum">
              <a:rPr lang="en-US" smtClean="0"/>
              <a:t>90</a:t>
            </a:fld>
            <a:endParaRPr lang="en-US"/>
          </a:p>
        </p:txBody>
      </p:sp>
    </p:spTree>
    <p:extLst>
      <p:ext uri="{BB962C8B-B14F-4D97-AF65-F5344CB8AC3E}">
        <p14:creationId xmlns:p14="http://schemas.microsoft.com/office/powerpoint/2010/main" val="38155478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AD7B8-A991-FF43-BA44-3BE089B4FF95}"/>
              </a:ext>
            </a:extLst>
          </p:cNvPr>
          <p:cNvSpPr>
            <a:spLocks noGrp="1"/>
          </p:cNvSpPr>
          <p:nvPr>
            <p:ph type="title"/>
          </p:nvPr>
        </p:nvSpPr>
        <p:spPr/>
        <p:txBody>
          <a:bodyPr/>
          <a:lstStyle/>
          <a:p>
            <a:r>
              <a:rPr lang="en-US" b="1" dirty="0">
                <a:solidFill>
                  <a:srgbClr val="004EFF"/>
                </a:solidFill>
              </a:rPr>
              <a:t>The training data</a:t>
            </a:r>
            <a:endParaRPr lang="en-US" dirty="0">
              <a:solidFill>
                <a:srgbClr val="004EFF"/>
              </a:solidFill>
            </a:endParaRPr>
          </a:p>
        </p:txBody>
      </p:sp>
      <p:sp>
        <p:nvSpPr>
          <p:cNvPr id="3" name="Content Placeholder 2">
            <a:extLst>
              <a:ext uri="{FF2B5EF4-FFF2-40B4-BE49-F238E27FC236}">
                <a16:creationId xmlns:a16="http://schemas.microsoft.com/office/drawing/2014/main" id="{9359E3E3-8086-4D4A-8840-109B120C3F54}"/>
              </a:ext>
            </a:extLst>
          </p:cNvPr>
          <p:cNvSpPr>
            <a:spLocks noGrp="1"/>
          </p:cNvSpPr>
          <p:nvPr>
            <p:ph idx="1"/>
          </p:nvPr>
        </p:nvSpPr>
        <p:spPr/>
        <p:txBody>
          <a:bodyPr/>
          <a:lstStyle/>
          <a:p>
            <a:r>
              <a:rPr lang="en-US" dirty="0"/>
              <a:t>Examples of what we want the model to predict in context</a:t>
            </a:r>
          </a:p>
          <a:p>
            <a:r>
              <a:rPr lang="en-US" dirty="0"/>
              <a:t>Update an </a:t>
            </a:r>
            <a:r>
              <a:rPr lang="en-US" b="1" dirty="0"/>
              <a:t>existing model</a:t>
            </a:r>
            <a:r>
              <a:rPr lang="en-US" dirty="0"/>
              <a:t>: a few hundred to a few thousand examples</a:t>
            </a:r>
          </a:p>
          <a:p>
            <a:r>
              <a:rPr lang="en-US" dirty="0"/>
              <a:t>Train a </a:t>
            </a:r>
            <a:r>
              <a:rPr lang="en-US" b="1" dirty="0"/>
              <a:t>new category</a:t>
            </a:r>
            <a:r>
              <a:rPr lang="en-US" dirty="0"/>
              <a:t>: a few thousand to a million examples</a:t>
            </a:r>
          </a:p>
          <a:p>
            <a:pPr lvl="1"/>
            <a:r>
              <a:rPr lang="en-US" dirty="0" err="1"/>
              <a:t>spaCy's</a:t>
            </a:r>
            <a:r>
              <a:rPr lang="en-US" dirty="0"/>
              <a:t> English models: 2 million words</a:t>
            </a:r>
          </a:p>
          <a:p>
            <a:r>
              <a:rPr lang="en-US" dirty="0"/>
              <a:t>Usually created manually by human annotators</a:t>
            </a:r>
          </a:p>
          <a:p>
            <a:r>
              <a:rPr lang="en-US" dirty="0"/>
              <a:t>Can be semi-automated – for example, using </a:t>
            </a:r>
            <a:r>
              <a:rPr lang="en-US" dirty="0" err="1"/>
              <a:t>spaCy's</a:t>
            </a:r>
            <a:r>
              <a:rPr lang="en-US" dirty="0"/>
              <a:t> Matcher!</a:t>
            </a:r>
          </a:p>
          <a:p>
            <a:endParaRPr lang="en-US" dirty="0"/>
          </a:p>
        </p:txBody>
      </p:sp>
      <p:sp>
        <p:nvSpPr>
          <p:cNvPr id="4" name="Date Placeholder 3">
            <a:extLst>
              <a:ext uri="{FF2B5EF4-FFF2-40B4-BE49-F238E27FC236}">
                <a16:creationId xmlns:a16="http://schemas.microsoft.com/office/drawing/2014/main" id="{D2352415-9293-8746-A6CB-96297D491293}"/>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A406F6DD-DB46-5846-A614-50BA483A4EF8}"/>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A5873887-A54E-7A45-B846-D3075C049936}"/>
              </a:ext>
            </a:extLst>
          </p:cNvPr>
          <p:cNvSpPr>
            <a:spLocks noGrp="1"/>
          </p:cNvSpPr>
          <p:nvPr>
            <p:ph type="sldNum" sz="quarter" idx="12"/>
          </p:nvPr>
        </p:nvSpPr>
        <p:spPr/>
        <p:txBody>
          <a:bodyPr/>
          <a:lstStyle/>
          <a:p>
            <a:fld id="{F712257F-3FFC-8B4D-9BBB-28AA9F2A77BB}" type="slidenum">
              <a:rPr lang="en-US" smtClean="0"/>
              <a:t>91</a:t>
            </a:fld>
            <a:endParaRPr lang="en-US"/>
          </a:p>
        </p:txBody>
      </p:sp>
    </p:spTree>
    <p:extLst>
      <p:ext uri="{BB962C8B-B14F-4D97-AF65-F5344CB8AC3E}">
        <p14:creationId xmlns:p14="http://schemas.microsoft.com/office/powerpoint/2010/main" val="17861265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6AFEE-16FC-B54F-B0A4-3F0F5493DAE9}"/>
              </a:ext>
            </a:extLst>
          </p:cNvPr>
          <p:cNvSpPr>
            <a:spLocks noGrp="1"/>
          </p:cNvSpPr>
          <p:nvPr>
            <p:ph type="title"/>
          </p:nvPr>
        </p:nvSpPr>
        <p:spPr/>
        <p:txBody>
          <a:bodyPr/>
          <a:lstStyle/>
          <a:p>
            <a:r>
              <a:rPr lang="en-US" dirty="0">
                <a:solidFill>
                  <a:srgbClr val="004EFF"/>
                </a:solidFill>
              </a:rPr>
              <a:t>The Training Loop</a:t>
            </a:r>
          </a:p>
        </p:txBody>
      </p:sp>
      <p:sp>
        <p:nvSpPr>
          <p:cNvPr id="3" name="Content Placeholder 2">
            <a:extLst>
              <a:ext uri="{FF2B5EF4-FFF2-40B4-BE49-F238E27FC236}">
                <a16:creationId xmlns:a16="http://schemas.microsoft.com/office/drawing/2014/main" id="{D46B0486-51CA-684A-A25C-6B6916779D07}"/>
              </a:ext>
            </a:extLst>
          </p:cNvPr>
          <p:cNvSpPr>
            <a:spLocks noGrp="1"/>
          </p:cNvSpPr>
          <p:nvPr>
            <p:ph idx="1"/>
          </p:nvPr>
        </p:nvSpPr>
        <p:spPr/>
        <p:txBody>
          <a:bodyPr/>
          <a:lstStyle/>
          <a:p>
            <a:pPr marL="514350" indent="-514350">
              <a:buFont typeface="+mj-lt"/>
              <a:buAutoNum type="arabicPeriod"/>
            </a:pPr>
            <a:r>
              <a:rPr lang="en-US" b="1" dirty="0"/>
              <a:t>Loop</a:t>
            </a:r>
            <a:r>
              <a:rPr lang="en-US" dirty="0"/>
              <a:t> for a number of times.</a:t>
            </a:r>
          </a:p>
          <a:p>
            <a:pPr marL="514350" indent="-514350">
              <a:buFont typeface="+mj-lt"/>
              <a:buAutoNum type="arabicPeriod"/>
            </a:pPr>
            <a:r>
              <a:rPr lang="en-US" b="1" dirty="0"/>
              <a:t>Shuffle</a:t>
            </a:r>
            <a:r>
              <a:rPr lang="en-US" dirty="0"/>
              <a:t> the training data.</a:t>
            </a:r>
          </a:p>
          <a:p>
            <a:pPr marL="514350" indent="-514350">
              <a:buFont typeface="+mj-lt"/>
              <a:buAutoNum type="arabicPeriod"/>
            </a:pPr>
            <a:r>
              <a:rPr lang="en-US" b="1" dirty="0"/>
              <a:t>Divide</a:t>
            </a:r>
            <a:r>
              <a:rPr lang="en-US" dirty="0"/>
              <a:t> the data into batches.</a:t>
            </a:r>
          </a:p>
          <a:p>
            <a:pPr marL="514350" indent="-514350">
              <a:buFont typeface="+mj-lt"/>
              <a:buAutoNum type="arabicPeriod"/>
            </a:pPr>
            <a:r>
              <a:rPr lang="en-US" b="1" dirty="0"/>
              <a:t>Update</a:t>
            </a:r>
            <a:r>
              <a:rPr lang="en-US" dirty="0"/>
              <a:t> the model for each batch.</a:t>
            </a:r>
          </a:p>
          <a:p>
            <a:pPr marL="514350" indent="-514350">
              <a:buFont typeface="+mj-lt"/>
              <a:buAutoNum type="arabicPeriod"/>
            </a:pPr>
            <a:r>
              <a:rPr lang="en-US" b="1" dirty="0"/>
              <a:t>Save</a:t>
            </a:r>
            <a:r>
              <a:rPr lang="en-US" dirty="0"/>
              <a:t> the updated model.</a:t>
            </a:r>
          </a:p>
          <a:p>
            <a:endParaRPr lang="en-US" dirty="0"/>
          </a:p>
        </p:txBody>
      </p:sp>
      <p:sp>
        <p:nvSpPr>
          <p:cNvPr id="4" name="Date Placeholder 3">
            <a:extLst>
              <a:ext uri="{FF2B5EF4-FFF2-40B4-BE49-F238E27FC236}">
                <a16:creationId xmlns:a16="http://schemas.microsoft.com/office/drawing/2014/main" id="{52A7BD11-3FA9-D14D-9664-5763EB7D5F44}"/>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396D257E-8ADE-214F-B4E0-145BF7242DE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89C58447-2B5C-C342-B361-C8468B2BD9EB}"/>
              </a:ext>
            </a:extLst>
          </p:cNvPr>
          <p:cNvSpPr>
            <a:spLocks noGrp="1"/>
          </p:cNvSpPr>
          <p:nvPr>
            <p:ph type="sldNum" sz="quarter" idx="12"/>
          </p:nvPr>
        </p:nvSpPr>
        <p:spPr/>
        <p:txBody>
          <a:bodyPr/>
          <a:lstStyle/>
          <a:p>
            <a:fld id="{F712257F-3FFC-8B4D-9BBB-28AA9F2A77BB}" type="slidenum">
              <a:rPr lang="en-US" smtClean="0"/>
              <a:t>92</a:t>
            </a:fld>
            <a:endParaRPr lang="en-US"/>
          </a:p>
        </p:txBody>
      </p:sp>
    </p:spTree>
    <p:extLst>
      <p:ext uri="{BB962C8B-B14F-4D97-AF65-F5344CB8AC3E}">
        <p14:creationId xmlns:p14="http://schemas.microsoft.com/office/powerpoint/2010/main" val="39927294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79378-C919-BA40-899D-2ACB96D38EBB}"/>
              </a:ext>
            </a:extLst>
          </p:cNvPr>
          <p:cNvSpPr>
            <a:spLocks noGrp="1"/>
          </p:cNvSpPr>
          <p:nvPr>
            <p:ph type="title"/>
          </p:nvPr>
        </p:nvSpPr>
        <p:spPr/>
        <p:txBody>
          <a:bodyPr/>
          <a:lstStyle/>
          <a:p>
            <a:r>
              <a:rPr lang="en-US" b="1">
                <a:solidFill>
                  <a:srgbClr val="004EFF"/>
                </a:solidFill>
              </a:rPr>
              <a:t>Example loop</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73D49961-4ACE-F24B-ADC8-28C20361B746}"/>
              </a:ext>
            </a:extLst>
          </p:cNvPr>
          <p:cNvPicPr>
            <a:picLocks noGrp="1" noChangeAspect="1"/>
          </p:cNvPicPr>
          <p:nvPr>
            <p:ph idx="1"/>
          </p:nvPr>
        </p:nvPicPr>
        <p:blipFill>
          <a:blip r:embed="rId2"/>
          <a:stretch>
            <a:fillRect/>
          </a:stretch>
        </p:blipFill>
        <p:spPr>
          <a:xfrm>
            <a:off x="959327" y="1487423"/>
            <a:ext cx="6694076" cy="4729718"/>
          </a:xfrm>
        </p:spPr>
      </p:pic>
      <p:sp>
        <p:nvSpPr>
          <p:cNvPr id="4" name="Date Placeholder 3">
            <a:extLst>
              <a:ext uri="{FF2B5EF4-FFF2-40B4-BE49-F238E27FC236}">
                <a16:creationId xmlns:a16="http://schemas.microsoft.com/office/drawing/2014/main" id="{7F89F963-3922-8C46-B4FA-34A55CB2D5C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D3BD8283-B3D7-9745-B142-00D3F19E732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982D8028-90B3-9D44-8E9F-A1019327C83D}"/>
              </a:ext>
            </a:extLst>
          </p:cNvPr>
          <p:cNvSpPr>
            <a:spLocks noGrp="1"/>
          </p:cNvSpPr>
          <p:nvPr>
            <p:ph type="sldNum" sz="quarter" idx="12"/>
          </p:nvPr>
        </p:nvSpPr>
        <p:spPr/>
        <p:txBody>
          <a:bodyPr/>
          <a:lstStyle/>
          <a:p>
            <a:fld id="{F712257F-3FFC-8B4D-9BBB-28AA9F2A77BB}" type="slidenum">
              <a:rPr lang="en-US" smtClean="0"/>
              <a:t>93</a:t>
            </a:fld>
            <a:endParaRPr lang="en-US"/>
          </a:p>
        </p:txBody>
      </p:sp>
    </p:spTree>
    <p:extLst>
      <p:ext uri="{BB962C8B-B14F-4D97-AF65-F5344CB8AC3E}">
        <p14:creationId xmlns:p14="http://schemas.microsoft.com/office/powerpoint/2010/main" val="33808872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2AD7-93FD-3049-85DF-B3D44DFA5943}"/>
              </a:ext>
            </a:extLst>
          </p:cNvPr>
          <p:cNvSpPr>
            <a:spLocks noGrp="1"/>
          </p:cNvSpPr>
          <p:nvPr>
            <p:ph type="title"/>
          </p:nvPr>
        </p:nvSpPr>
        <p:spPr/>
        <p:txBody>
          <a:bodyPr/>
          <a:lstStyle/>
          <a:p>
            <a:r>
              <a:rPr lang="en-US" b="1" dirty="0">
                <a:solidFill>
                  <a:srgbClr val="004EFF"/>
                </a:solidFill>
              </a:rPr>
              <a:t>Updating an existing model</a:t>
            </a:r>
            <a:endParaRPr lang="en-US" dirty="0">
              <a:solidFill>
                <a:srgbClr val="004EFF"/>
              </a:solidFill>
            </a:endParaRPr>
          </a:p>
        </p:txBody>
      </p:sp>
      <p:sp>
        <p:nvSpPr>
          <p:cNvPr id="3" name="Content Placeholder 2">
            <a:extLst>
              <a:ext uri="{FF2B5EF4-FFF2-40B4-BE49-F238E27FC236}">
                <a16:creationId xmlns:a16="http://schemas.microsoft.com/office/drawing/2014/main" id="{D8AAEBCF-DDC2-C74D-B826-ABDD3C03D756}"/>
              </a:ext>
            </a:extLst>
          </p:cNvPr>
          <p:cNvSpPr>
            <a:spLocks noGrp="1"/>
          </p:cNvSpPr>
          <p:nvPr>
            <p:ph idx="1"/>
          </p:nvPr>
        </p:nvSpPr>
        <p:spPr/>
        <p:txBody>
          <a:bodyPr/>
          <a:lstStyle/>
          <a:p>
            <a:r>
              <a:rPr lang="en-US" dirty="0"/>
              <a:t>Improve the predictions on new data</a:t>
            </a:r>
          </a:p>
          <a:p>
            <a:r>
              <a:rPr lang="en-US" dirty="0"/>
              <a:t>Especially useful to improve existing categories, like "PERSON"</a:t>
            </a:r>
          </a:p>
          <a:p>
            <a:r>
              <a:rPr lang="en-US" dirty="0"/>
              <a:t>Also possible to add new categories</a:t>
            </a:r>
          </a:p>
          <a:p>
            <a:r>
              <a:rPr lang="en-US" dirty="0"/>
              <a:t>Be careful and make sure the model doesn't "forget" the old ones</a:t>
            </a:r>
          </a:p>
          <a:p>
            <a:endParaRPr lang="en-US" dirty="0"/>
          </a:p>
        </p:txBody>
      </p:sp>
      <p:sp>
        <p:nvSpPr>
          <p:cNvPr id="4" name="Date Placeholder 3">
            <a:extLst>
              <a:ext uri="{FF2B5EF4-FFF2-40B4-BE49-F238E27FC236}">
                <a16:creationId xmlns:a16="http://schemas.microsoft.com/office/drawing/2014/main" id="{3FCCE936-FAD2-CD4D-BE62-1579290CF628}"/>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B5FD2C63-86B2-6546-8DA9-13EBBC330F2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E4573A81-F552-6D4A-AB42-179424B43EA7}"/>
              </a:ext>
            </a:extLst>
          </p:cNvPr>
          <p:cNvSpPr>
            <a:spLocks noGrp="1"/>
          </p:cNvSpPr>
          <p:nvPr>
            <p:ph type="sldNum" sz="quarter" idx="12"/>
          </p:nvPr>
        </p:nvSpPr>
        <p:spPr/>
        <p:txBody>
          <a:bodyPr/>
          <a:lstStyle/>
          <a:p>
            <a:fld id="{F712257F-3FFC-8B4D-9BBB-28AA9F2A77BB}" type="slidenum">
              <a:rPr lang="en-US" smtClean="0"/>
              <a:t>94</a:t>
            </a:fld>
            <a:endParaRPr lang="en-US"/>
          </a:p>
        </p:txBody>
      </p:sp>
    </p:spTree>
    <p:extLst>
      <p:ext uri="{BB962C8B-B14F-4D97-AF65-F5344CB8AC3E}">
        <p14:creationId xmlns:p14="http://schemas.microsoft.com/office/powerpoint/2010/main" val="39361863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C6A5-595C-D74C-A476-6F0A7C3B5A0E}"/>
              </a:ext>
            </a:extLst>
          </p:cNvPr>
          <p:cNvSpPr>
            <a:spLocks noGrp="1"/>
          </p:cNvSpPr>
          <p:nvPr>
            <p:ph type="title"/>
          </p:nvPr>
        </p:nvSpPr>
        <p:spPr/>
        <p:txBody>
          <a:bodyPr/>
          <a:lstStyle/>
          <a:p>
            <a:r>
              <a:rPr lang="en-US" b="1" dirty="0">
                <a:solidFill>
                  <a:srgbClr val="004EFF"/>
                </a:solidFill>
              </a:rPr>
              <a:t>Setting up a new pipeline from scratch</a:t>
            </a:r>
            <a:endParaRPr lang="en-US" dirty="0">
              <a:solidFill>
                <a:srgbClr val="004EFF"/>
              </a:solidFill>
            </a:endParaRPr>
          </a:p>
        </p:txBody>
      </p:sp>
      <p:pic>
        <p:nvPicPr>
          <p:cNvPr id="8" name="Content Placeholder 7" descr="Graphical user interface, text, application, email&#10;&#10;Description automatically generated">
            <a:extLst>
              <a:ext uri="{FF2B5EF4-FFF2-40B4-BE49-F238E27FC236}">
                <a16:creationId xmlns:a16="http://schemas.microsoft.com/office/drawing/2014/main" id="{3EB5DBE0-2E4D-A849-9CDA-D54621D183D5}"/>
              </a:ext>
            </a:extLst>
          </p:cNvPr>
          <p:cNvPicPr>
            <a:picLocks noGrp="1" noChangeAspect="1"/>
          </p:cNvPicPr>
          <p:nvPr>
            <p:ph idx="1"/>
          </p:nvPr>
        </p:nvPicPr>
        <p:blipFill>
          <a:blip r:embed="rId2"/>
          <a:stretch>
            <a:fillRect/>
          </a:stretch>
        </p:blipFill>
        <p:spPr>
          <a:xfrm>
            <a:off x="944149" y="1533830"/>
            <a:ext cx="6188901" cy="4822520"/>
          </a:xfrm>
        </p:spPr>
      </p:pic>
      <p:sp>
        <p:nvSpPr>
          <p:cNvPr id="4" name="Date Placeholder 3">
            <a:extLst>
              <a:ext uri="{FF2B5EF4-FFF2-40B4-BE49-F238E27FC236}">
                <a16:creationId xmlns:a16="http://schemas.microsoft.com/office/drawing/2014/main" id="{64946D13-BF95-AF43-A176-67B70B0DF8BD}"/>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558B70A6-87A2-C54E-A479-48A705970BE9}"/>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E87EEB30-E615-C940-AA16-D72B4F87D9F7}"/>
              </a:ext>
            </a:extLst>
          </p:cNvPr>
          <p:cNvSpPr>
            <a:spLocks noGrp="1"/>
          </p:cNvSpPr>
          <p:nvPr>
            <p:ph type="sldNum" sz="quarter" idx="12"/>
          </p:nvPr>
        </p:nvSpPr>
        <p:spPr/>
        <p:txBody>
          <a:bodyPr/>
          <a:lstStyle/>
          <a:p>
            <a:fld id="{F712257F-3FFC-8B4D-9BBB-28AA9F2A77BB}" type="slidenum">
              <a:rPr lang="en-US" smtClean="0"/>
              <a:t>95</a:t>
            </a:fld>
            <a:endParaRPr lang="en-US"/>
          </a:p>
        </p:txBody>
      </p:sp>
    </p:spTree>
    <p:extLst>
      <p:ext uri="{BB962C8B-B14F-4D97-AF65-F5344CB8AC3E}">
        <p14:creationId xmlns:p14="http://schemas.microsoft.com/office/powerpoint/2010/main" val="18590292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AC3C-A8F0-9446-BC26-26A75BFE7856}"/>
              </a:ext>
            </a:extLst>
          </p:cNvPr>
          <p:cNvSpPr>
            <a:spLocks noGrp="1"/>
          </p:cNvSpPr>
          <p:nvPr>
            <p:ph type="title"/>
          </p:nvPr>
        </p:nvSpPr>
        <p:spPr/>
        <p:txBody>
          <a:bodyPr/>
          <a:lstStyle/>
          <a:p>
            <a:r>
              <a:rPr lang="en-US" dirty="0">
                <a:solidFill>
                  <a:srgbClr val="004EFF"/>
                </a:solidFill>
              </a:rPr>
              <a:t>Best Practice – Model training</a:t>
            </a:r>
          </a:p>
        </p:txBody>
      </p:sp>
      <p:sp>
        <p:nvSpPr>
          <p:cNvPr id="3" name="Content Placeholder 2">
            <a:extLst>
              <a:ext uri="{FF2B5EF4-FFF2-40B4-BE49-F238E27FC236}">
                <a16:creationId xmlns:a16="http://schemas.microsoft.com/office/drawing/2014/main" id="{8C1745E2-7F12-844D-B2D2-92D3B7BDFDB7}"/>
              </a:ext>
            </a:extLst>
          </p:cNvPr>
          <p:cNvSpPr>
            <a:spLocks noGrp="1"/>
          </p:cNvSpPr>
          <p:nvPr>
            <p:ph idx="1"/>
          </p:nvPr>
        </p:nvSpPr>
        <p:spPr>
          <a:xfrm>
            <a:off x="838201" y="1825625"/>
            <a:ext cx="6664890" cy="4262024"/>
          </a:xfrm>
        </p:spPr>
        <p:txBody>
          <a:bodyPr>
            <a:normAutofit lnSpcReduction="10000"/>
          </a:bodyPr>
          <a:lstStyle/>
          <a:p>
            <a:r>
              <a:rPr lang="en-US" b="1" dirty="0"/>
              <a:t>Problem 1: Models can "forget" things</a:t>
            </a:r>
          </a:p>
          <a:p>
            <a:pPr lvl="1"/>
            <a:r>
              <a:rPr lang="en-US" dirty="0"/>
              <a:t>Existing model can overfit on new data</a:t>
            </a:r>
          </a:p>
          <a:p>
            <a:pPr lvl="2"/>
            <a:r>
              <a:rPr lang="en-US" dirty="0"/>
              <a:t>e.g.: if you only update it with "WEBSITE", it can "unlearn" what a "PERSON" is</a:t>
            </a:r>
          </a:p>
          <a:p>
            <a:pPr lvl="1"/>
            <a:r>
              <a:rPr lang="en-US" dirty="0"/>
              <a:t>Also known as "catastrophic forgetting" problem</a:t>
            </a:r>
          </a:p>
          <a:p>
            <a:r>
              <a:rPr lang="en-US" b="1" dirty="0"/>
              <a:t>Solution 1: Mix in previously correct predictions</a:t>
            </a:r>
          </a:p>
          <a:p>
            <a:pPr lvl="1"/>
            <a:r>
              <a:rPr lang="en-US" dirty="0"/>
              <a:t>For example, if you're training "WEBSITE", also include examples of "PERSON"</a:t>
            </a:r>
          </a:p>
          <a:p>
            <a:pPr lvl="1"/>
            <a:r>
              <a:rPr lang="en-US" dirty="0"/>
              <a:t>Run existing </a:t>
            </a:r>
            <a:r>
              <a:rPr lang="en-US" dirty="0" err="1"/>
              <a:t>spaCy</a:t>
            </a:r>
            <a:r>
              <a:rPr lang="en-US" dirty="0"/>
              <a:t> model over data and extract all other relevant entities</a:t>
            </a:r>
          </a:p>
          <a:p>
            <a:endParaRPr lang="en-US" dirty="0"/>
          </a:p>
        </p:txBody>
      </p:sp>
      <p:sp>
        <p:nvSpPr>
          <p:cNvPr id="4" name="Date Placeholder 3">
            <a:extLst>
              <a:ext uri="{FF2B5EF4-FFF2-40B4-BE49-F238E27FC236}">
                <a16:creationId xmlns:a16="http://schemas.microsoft.com/office/drawing/2014/main" id="{46C86869-DFFB-614E-99F4-7C1616893EFC}"/>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B03BBFB-DD1C-1F49-B1D0-7A4DB4E57B72}"/>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DC9E0075-B553-7547-B77E-A34B4136807A}"/>
              </a:ext>
            </a:extLst>
          </p:cNvPr>
          <p:cNvSpPr>
            <a:spLocks noGrp="1"/>
          </p:cNvSpPr>
          <p:nvPr>
            <p:ph type="sldNum" sz="quarter" idx="12"/>
          </p:nvPr>
        </p:nvSpPr>
        <p:spPr/>
        <p:txBody>
          <a:bodyPr/>
          <a:lstStyle/>
          <a:p>
            <a:fld id="{F712257F-3FFC-8B4D-9BBB-28AA9F2A77BB}" type="slidenum">
              <a:rPr lang="en-US" smtClean="0"/>
              <a:t>96</a:t>
            </a:fld>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AA2F5703-F848-1241-9DFA-DE9A13BA12D0}"/>
              </a:ext>
            </a:extLst>
          </p:cNvPr>
          <p:cNvPicPr>
            <a:picLocks noChangeAspect="1"/>
          </p:cNvPicPr>
          <p:nvPr/>
        </p:nvPicPr>
        <p:blipFill>
          <a:blip r:embed="rId3"/>
          <a:stretch>
            <a:fillRect/>
          </a:stretch>
        </p:blipFill>
        <p:spPr>
          <a:xfrm>
            <a:off x="7640267" y="1825625"/>
            <a:ext cx="4254705" cy="2433224"/>
          </a:xfrm>
          <a:prstGeom prst="rect">
            <a:avLst/>
          </a:prstGeom>
        </p:spPr>
      </p:pic>
    </p:spTree>
    <p:extLst>
      <p:ext uri="{BB962C8B-B14F-4D97-AF65-F5344CB8AC3E}">
        <p14:creationId xmlns:p14="http://schemas.microsoft.com/office/powerpoint/2010/main" val="22998623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E201-23F0-B748-AD88-6E63A23C3C82}"/>
              </a:ext>
            </a:extLst>
          </p:cNvPr>
          <p:cNvSpPr>
            <a:spLocks noGrp="1"/>
          </p:cNvSpPr>
          <p:nvPr>
            <p:ph type="title"/>
          </p:nvPr>
        </p:nvSpPr>
        <p:spPr/>
        <p:txBody>
          <a:bodyPr/>
          <a:lstStyle/>
          <a:p>
            <a:r>
              <a:rPr lang="en-US" dirty="0">
                <a:solidFill>
                  <a:srgbClr val="004EFF"/>
                </a:solidFill>
              </a:rPr>
              <a:t>Model training </a:t>
            </a:r>
            <a:r>
              <a:rPr lang="en-US">
                <a:solidFill>
                  <a:srgbClr val="004EFF"/>
                </a:solidFill>
              </a:rPr>
              <a:t>-- more</a:t>
            </a:r>
            <a:endParaRPr lang="en-US" dirty="0">
              <a:solidFill>
                <a:srgbClr val="004EFF"/>
              </a:solidFill>
            </a:endParaRPr>
          </a:p>
        </p:txBody>
      </p:sp>
      <p:sp>
        <p:nvSpPr>
          <p:cNvPr id="3" name="Content Placeholder 2">
            <a:extLst>
              <a:ext uri="{FF2B5EF4-FFF2-40B4-BE49-F238E27FC236}">
                <a16:creationId xmlns:a16="http://schemas.microsoft.com/office/drawing/2014/main" id="{A4790536-4A2B-FD4E-AF62-F97423339A8E}"/>
              </a:ext>
            </a:extLst>
          </p:cNvPr>
          <p:cNvSpPr>
            <a:spLocks noGrp="1"/>
          </p:cNvSpPr>
          <p:nvPr>
            <p:ph idx="1"/>
          </p:nvPr>
        </p:nvSpPr>
        <p:spPr/>
        <p:txBody>
          <a:bodyPr/>
          <a:lstStyle/>
          <a:p>
            <a:r>
              <a:rPr lang="en-US" dirty="0"/>
              <a:t>More about model training </a:t>
            </a:r>
          </a:p>
          <a:p>
            <a:pPr lvl="1"/>
            <a:r>
              <a:rPr lang="en-US" dirty="0">
                <a:hlinkClick r:id="rId2"/>
              </a:rPr>
              <a:t>https://spacy.io/usage/training</a:t>
            </a:r>
            <a:endParaRPr lang="en-US" dirty="0"/>
          </a:p>
          <a:p>
            <a:pPr lvl="1"/>
            <a:endParaRPr lang="en-US" dirty="0"/>
          </a:p>
        </p:txBody>
      </p:sp>
      <p:sp>
        <p:nvSpPr>
          <p:cNvPr id="4" name="Date Placeholder 3">
            <a:extLst>
              <a:ext uri="{FF2B5EF4-FFF2-40B4-BE49-F238E27FC236}">
                <a16:creationId xmlns:a16="http://schemas.microsoft.com/office/drawing/2014/main" id="{6E2ECD60-830C-1444-8DAB-DCBB49CA7E1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456D5F9-0C87-AE45-9B75-5AFED792488C}"/>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B4A40558-F3F9-0447-9FBA-D92771F02BAA}"/>
              </a:ext>
            </a:extLst>
          </p:cNvPr>
          <p:cNvSpPr>
            <a:spLocks noGrp="1"/>
          </p:cNvSpPr>
          <p:nvPr>
            <p:ph type="sldNum" sz="quarter" idx="12"/>
          </p:nvPr>
        </p:nvSpPr>
        <p:spPr/>
        <p:txBody>
          <a:bodyPr/>
          <a:lstStyle/>
          <a:p>
            <a:fld id="{F712257F-3FFC-8B4D-9BBB-28AA9F2A77BB}" type="slidenum">
              <a:rPr lang="en-US" smtClean="0"/>
              <a:t>97</a:t>
            </a:fld>
            <a:endParaRPr lang="en-US"/>
          </a:p>
        </p:txBody>
      </p:sp>
    </p:spTree>
    <p:extLst>
      <p:ext uri="{BB962C8B-B14F-4D97-AF65-F5344CB8AC3E}">
        <p14:creationId xmlns:p14="http://schemas.microsoft.com/office/powerpoint/2010/main" val="37581650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6B980-4F97-D04D-9339-FC3E019B4B5F}"/>
              </a:ext>
            </a:extLst>
          </p:cNvPr>
          <p:cNvSpPr>
            <a:spLocks noGrp="1"/>
          </p:cNvSpPr>
          <p:nvPr>
            <p:ph type="title"/>
          </p:nvPr>
        </p:nvSpPr>
        <p:spPr/>
        <p:txBody>
          <a:bodyPr/>
          <a:lstStyle/>
          <a:p>
            <a:r>
              <a:rPr lang="en-US" dirty="0">
                <a:solidFill>
                  <a:srgbClr val="004EFF"/>
                </a:solidFill>
              </a:rPr>
              <a:t>Text Classification</a:t>
            </a:r>
          </a:p>
        </p:txBody>
      </p:sp>
      <p:sp>
        <p:nvSpPr>
          <p:cNvPr id="3" name="Content Placeholder 2">
            <a:extLst>
              <a:ext uri="{FF2B5EF4-FFF2-40B4-BE49-F238E27FC236}">
                <a16:creationId xmlns:a16="http://schemas.microsoft.com/office/drawing/2014/main" id="{C67B0BAA-4435-1F4A-AAD5-4CC25F258F89}"/>
              </a:ext>
            </a:extLst>
          </p:cNvPr>
          <p:cNvSpPr>
            <a:spLocks noGrp="1"/>
          </p:cNvSpPr>
          <p:nvPr>
            <p:ph idx="1"/>
          </p:nvPr>
        </p:nvSpPr>
        <p:spPr/>
        <p:txBody>
          <a:bodyPr/>
          <a:lstStyle/>
          <a:p>
            <a:r>
              <a:rPr lang="en-US" dirty="0">
                <a:hlinkClick r:id="rId3"/>
              </a:rPr>
              <a:t>https://www.machinelearningplus.com/nlp/custom-text-classification-spacy/</a:t>
            </a:r>
            <a:endParaRPr lang="en-US" dirty="0"/>
          </a:p>
          <a:p>
            <a:r>
              <a:rPr lang="en-US" dirty="0">
                <a:hlinkClick r:id="rId4"/>
              </a:rPr>
              <a:t>https://www.dataquest.io/blog/tutorial-text-classification-in-python-using-spacy/</a:t>
            </a:r>
            <a:endParaRPr lang="en-US" dirty="0"/>
          </a:p>
          <a:p>
            <a:r>
              <a:rPr lang="en-US" dirty="0">
                <a:hlinkClick r:id="rId5"/>
              </a:rPr>
              <a:t>https://www.kaggle.com/poonaml/text-classification-using-spacy</a:t>
            </a:r>
            <a:endParaRPr lang="en-US" dirty="0"/>
          </a:p>
          <a:p>
            <a:endParaRPr lang="en-US" dirty="0"/>
          </a:p>
        </p:txBody>
      </p:sp>
      <p:sp>
        <p:nvSpPr>
          <p:cNvPr id="4" name="Date Placeholder 3">
            <a:extLst>
              <a:ext uri="{FF2B5EF4-FFF2-40B4-BE49-F238E27FC236}">
                <a16:creationId xmlns:a16="http://schemas.microsoft.com/office/drawing/2014/main" id="{4AC2FA7E-C4BA-8741-9069-5FEC97C14762}"/>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5BF4C79-D39C-8B40-939C-FD25CCF02994}"/>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FBEEF72-0C27-A947-8EDF-A457AF995AC8}"/>
              </a:ext>
            </a:extLst>
          </p:cNvPr>
          <p:cNvSpPr>
            <a:spLocks noGrp="1"/>
          </p:cNvSpPr>
          <p:nvPr>
            <p:ph type="sldNum" sz="quarter" idx="12"/>
          </p:nvPr>
        </p:nvSpPr>
        <p:spPr/>
        <p:txBody>
          <a:bodyPr/>
          <a:lstStyle/>
          <a:p>
            <a:fld id="{F712257F-3FFC-8B4D-9BBB-28AA9F2A77BB}" type="slidenum">
              <a:rPr lang="en-US" smtClean="0"/>
              <a:t>98</a:t>
            </a:fld>
            <a:endParaRPr lang="en-US"/>
          </a:p>
        </p:txBody>
      </p:sp>
    </p:spTree>
    <p:extLst>
      <p:ext uri="{BB962C8B-B14F-4D97-AF65-F5344CB8AC3E}">
        <p14:creationId xmlns:p14="http://schemas.microsoft.com/office/powerpoint/2010/main" val="40054342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A9C5F-4799-664D-B3D3-BEC966DBC6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385F95-28B1-7A4C-8C04-9DA00A2AB818}"/>
              </a:ext>
            </a:extLst>
          </p:cNvPr>
          <p:cNvSpPr>
            <a:spLocks noGrp="1"/>
          </p:cNvSpPr>
          <p:nvPr>
            <p:ph idx="1"/>
          </p:nvPr>
        </p:nvSpPr>
        <p:spPr/>
        <p:txBody>
          <a:bodyPr/>
          <a:lstStyle/>
          <a:p>
            <a:r>
              <a:rPr lang="en-US" dirty="0">
                <a:solidFill>
                  <a:srgbClr val="FF0000"/>
                </a:solidFill>
              </a:rPr>
              <a:t>Readings:</a:t>
            </a:r>
          </a:p>
          <a:p>
            <a:r>
              <a:rPr lang="en-US" dirty="0">
                <a:hlinkClick r:id="rId2"/>
              </a:rPr>
              <a:t>https://course.spacy.io/en/</a:t>
            </a:r>
            <a:endParaRPr lang="en-US" dirty="0"/>
          </a:p>
          <a:p>
            <a:endParaRPr lang="en-US" dirty="0"/>
          </a:p>
        </p:txBody>
      </p:sp>
      <p:sp>
        <p:nvSpPr>
          <p:cNvPr id="4" name="Date Placeholder 3">
            <a:extLst>
              <a:ext uri="{FF2B5EF4-FFF2-40B4-BE49-F238E27FC236}">
                <a16:creationId xmlns:a16="http://schemas.microsoft.com/office/drawing/2014/main" id="{83A2DD2B-4C0D-E64D-BDDF-EEF565EDCCD1}"/>
              </a:ext>
            </a:extLst>
          </p:cNvPr>
          <p:cNvSpPr>
            <a:spLocks noGrp="1"/>
          </p:cNvSpPr>
          <p:nvPr>
            <p:ph type="dt" sz="half" idx="10"/>
          </p:nvPr>
        </p:nvSpPr>
        <p:spPr/>
        <p:txBody>
          <a:bodyPr/>
          <a:lstStyle/>
          <a:p>
            <a:r>
              <a:rPr lang="en-US"/>
              <a:t>Computer Science</a:t>
            </a:r>
            <a:endParaRPr lang="en-US" dirty="0"/>
          </a:p>
        </p:txBody>
      </p:sp>
      <p:sp>
        <p:nvSpPr>
          <p:cNvPr id="5" name="Footer Placeholder 4">
            <a:extLst>
              <a:ext uri="{FF2B5EF4-FFF2-40B4-BE49-F238E27FC236}">
                <a16:creationId xmlns:a16="http://schemas.microsoft.com/office/drawing/2014/main" id="{6963162D-4AC1-654E-BF5F-91D2CE9E5EEA}"/>
              </a:ext>
            </a:extLst>
          </p:cNvPr>
          <p:cNvSpPr>
            <a:spLocks noGrp="1"/>
          </p:cNvSpPr>
          <p:nvPr>
            <p:ph type="ftr" sz="quarter" idx="11"/>
          </p:nvPr>
        </p:nvSpPr>
        <p:spPr/>
        <p:txBody>
          <a:bodyPr/>
          <a:lstStyle/>
          <a:p>
            <a:r>
              <a:rPr lang="en-US"/>
              <a:t>Kennesaw State University</a:t>
            </a:r>
            <a:endParaRPr lang="en-US" dirty="0"/>
          </a:p>
        </p:txBody>
      </p:sp>
      <p:sp>
        <p:nvSpPr>
          <p:cNvPr id="6" name="Slide Number Placeholder 5">
            <a:extLst>
              <a:ext uri="{FF2B5EF4-FFF2-40B4-BE49-F238E27FC236}">
                <a16:creationId xmlns:a16="http://schemas.microsoft.com/office/drawing/2014/main" id="{00E1802F-37AD-4E4C-890F-E36E0B9376BF}"/>
              </a:ext>
            </a:extLst>
          </p:cNvPr>
          <p:cNvSpPr>
            <a:spLocks noGrp="1"/>
          </p:cNvSpPr>
          <p:nvPr>
            <p:ph type="sldNum" sz="quarter" idx="12"/>
          </p:nvPr>
        </p:nvSpPr>
        <p:spPr/>
        <p:txBody>
          <a:bodyPr/>
          <a:lstStyle/>
          <a:p>
            <a:fld id="{F712257F-3FFC-8B4D-9BBB-28AA9F2A77BB}" type="slidenum">
              <a:rPr lang="en-US" smtClean="0"/>
              <a:t>99</a:t>
            </a:fld>
            <a:endParaRPr lang="en-US"/>
          </a:p>
        </p:txBody>
      </p:sp>
    </p:spTree>
    <p:extLst>
      <p:ext uri="{BB962C8B-B14F-4D97-AF65-F5344CB8AC3E}">
        <p14:creationId xmlns:p14="http://schemas.microsoft.com/office/powerpoint/2010/main" val="415146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5701</TotalTime>
  <Words>4674</Words>
  <Application>Microsoft Macintosh PowerPoint</Application>
  <PresentationFormat>Widescreen</PresentationFormat>
  <Paragraphs>668</Paragraphs>
  <Slides>99</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99</vt:i4>
      </vt:variant>
    </vt:vector>
  </HeadingPairs>
  <TitlesOfParts>
    <vt:vector size="103" baseType="lpstr">
      <vt:lpstr>Arial</vt:lpstr>
      <vt:lpstr>Calibri</vt:lpstr>
      <vt:lpstr>Calibri Light</vt:lpstr>
      <vt:lpstr>Office Theme</vt:lpstr>
      <vt:lpstr>Natural Language Processing:  Spacy Tutorial </vt:lpstr>
      <vt:lpstr>Outline</vt:lpstr>
      <vt:lpstr>Introduction to Spacy</vt:lpstr>
      <vt:lpstr>The Doc object</vt:lpstr>
      <vt:lpstr>The Token object</vt:lpstr>
      <vt:lpstr>The Span object</vt:lpstr>
      <vt:lpstr>Lexical Attributes</vt:lpstr>
      <vt:lpstr>Exercise</vt:lpstr>
      <vt:lpstr>Solution</vt:lpstr>
      <vt:lpstr>Exercise: Document, Span and token </vt:lpstr>
      <vt:lpstr>Exercise: Document, Span and token - Solution</vt:lpstr>
      <vt:lpstr>Exercise-2: Document, Span and token </vt:lpstr>
      <vt:lpstr>Exercise-2: Document, Span and token -- Solution </vt:lpstr>
      <vt:lpstr>Lexical Attribute: Example</vt:lpstr>
      <vt:lpstr>Lexical attribute: Exercise</vt:lpstr>
      <vt:lpstr>Lexical attribute: Solution</vt:lpstr>
      <vt:lpstr>Statistical Models</vt:lpstr>
      <vt:lpstr>What are statistical models?</vt:lpstr>
      <vt:lpstr>Model Packages</vt:lpstr>
      <vt:lpstr>Loading Models</vt:lpstr>
      <vt:lpstr>Loading Models</vt:lpstr>
      <vt:lpstr>Predicting Linguistic Annotations</vt:lpstr>
      <vt:lpstr>Exercise: Predicting Linguistic Annotations</vt:lpstr>
      <vt:lpstr>Solution: Predicting Linguistic Annotations</vt:lpstr>
      <vt:lpstr>Exercise: Predicting Linguistic Annotations</vt:lpstr>
      <vt:lpstr>Predicting Name Entities in Context</vt:lpstr>
      <vt:lpstr>Predicting Name Entities in Context</vt:lpstr>
      <vt:lpstr>Rule-based matching</vt:lpstr>
      <vt:lpstr>Why not just regular expressions?</vt:lpstr>
      <vt:lpstr>Match patterns</vt:lpstr>
      <vt:lpstr>Match Patterns</vt:lpstr>
      <vt:lpstr>Match Patterns</vt:lpstr>
      <vt:lpstr>Matching lexical attributes</vt:lpstr>
      <vt:lpstr>Matching other token attributes</vt:lpstr>
      <vt:lpstr>Using operators and quantifiers (1)</vt:lpstr>
      <vt:lpstr>Using operators and quantifiers (2)</vt:lpstr>
      <vt:lpstr>Exercise: Using the Matcher</vt:lpstr>
      <vt:lpstr>Solution: Using the Matcher</vt:lpstr>
      <vt:lpstr>Writing Match Patterns</vt:lpstr>
      <vt:lpstr>Solution: Writing Match Patterns</vt:lpstr>
      <vt:lpstr>Exercise 2: Writing Match Patterns</vt:lpstr>
      <vt:lpstr>Exercise 3: Writing Match Patterns</vt:lpstr>
      <vt:lpstr>Large-scale data analysis with spaCy</vt:lpstr>
      <vt:lpstr>Shared vocab and string store (1)</vt:lpstr>
      <vt:lpstr>Shared vocab and string store (2)</vt:lpstr>
      <vt:lpstr>Lexemes: entries in the vocabulary</vt:lpstr>
      <vt:lpstr>Vocab, hashes and lexemes</vt:lpstr>
      <vt:lpstr>String to hashes</vt:lpstr>
      <vt:lpstr>Data Structure (2):Doc, Span, and Token</vt:lpstr>
      <vt:lpstr>The Span object (1)</vt:lpstr>
      <vt:lpstr>The Span object (2)</vt:lpstr>
      <vt:lpstr>Best practices</vt:lpstr>
      <vt:lpstr>Let’s create some Doc objects from scratch!</vt:lpstr>
      <vt:lpstr>Docs, Spans and entities from scratch</vt:lpstr>
      <vt:lpstr>Word vectors and semantic similarity</vt:lpstr>
      <vt:lpstr>Similarity examples (1)</vt:lpstr>
      <vt:lpstr>Similarity examples (2)</vt:lpstr>
      <vt:lpstr>How does spaCy predict similarity?</vt:lpstr>
      <vt:lpstr>Word vectors in spaCy</vt:lpstr>
      <vt:lpstr>Similarity depends on the application context</vt:lpstr>
      <vt:lpstr>Inspecting Word Vectors</vt:lpstr>
      <vt:lpstr>Comparing Similarity</vt:lpstr>
      <vt:lpstr>Combining Models and rules</vt:lpstr>
      <vt:lpstr>Statistical predictions vs. rules</vt:lpstr>
      <vt:lpstr>Efficient phrase matching (2)</vt:lpstr>
      <vt:lpstr>Processing Pipelines</vt:lpstr>
      <vt:lpstr>What happens when you call nlp?</vt:lpstr>
      <vt:lpstr>Built-in pipeline component</vt:lpstr>
      <vt:lpstr>Under the hood</vt:lpstr>
      <vt:lpstr>Pipeline attribute</vt:lpstr>
      <vt:lpstr>Custom Pipeline Component</vt:lpstr>
      <vt:lpstr>Anatomy of a component (1)</vt:lpstr>
      <vt:lpstr>Anatomy of a component (2)</vt:lpstr>
      <vt:lpstr>Example: A Simple Component</vt:lpstr>
      <vt:lpstr>Setting custom attributes</vt:lpstr>
      <vt:lpstr>Extension attribute types</vt:lpstr>
      <vt:lpstr>Attribute extensions</vt:lpstr>
      <vt:lpstr>Property extensions (1)</vt:lpstr>
      <vt:lpstr>Property extensions</vt:lpstr>
      <vt:lpstr>Method extensions</vt:lpstr>
      <vt:lpstr>Scaling and performance</vt:lpstr>
      <vt:lpstr>Processing large volumes of text</vt:lpstr>
      <vt:lpstr>Passing in context </vt:lpstr>
      <vt:lpstr>Using only tokenizer</vt:lpstr>
      <vt:lpstr>Disabling pipeline components</vt:lpstr>
      <vt:lpstr>Training a neural network model</vt:lpstr>
      <vt:lpstr>Training and updating models</vt:lpstr>
      <vt:lpstr>How training works</vt:lpstr>
      <vt:lpstr>How training works</vt:lpstr>
      <vt:lpstr>Example: Training the entity recognizer</vt:lpstr>
      <vt:lpstr>The training data</vt:lpstr>
      <vt:lpstr>The Training Loop</vt:lpstr>
      <vt:lpstr>Example loop</vt:lpstr>
      <vt:lpstr>Updating an existing model</vt:lpstr>
      <vt:lpstr>Setting up a new pipeline from scratch</vt:lpstr>
      <vt:lpstr>Best Practice – Model training</vt:lpstr>
      <vt:lpstr>Model training -- more</vt:lpstr>
      <vt:lpstr>Text Classification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Md Abdullah Al Hafiz Khan</dc:creator>
  <cp:lastModifiedBy>Md Abdullah Al Hafiz Khan</cp:lastModifiedBy>
  <cp:revision>3334</cp:revision>
  <dcterms:created xsi:type="dcterms:W3CDTF">2021-08-15T14:24:38Z</dcterms:created>
  <dcterms:modified xsi:type="dcterms:W3CDTF">2021-10-06T15:27:15Z</dcterms:modified>
</cp:coreProperties>
</file>